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0" r:id="rId3"/>
    <p:sldId id="259" r:id="rId4"/>
    <p:sldId id="257" r:id="rId5"/>
    <p:sldId id="291" r:id="rId6"/>
    <p:sldId id="292" r:id="rId7"/>
    <p:sldId id="286" r:id="rId8"/>
    <p:sldId id="288" r:id="rId9"/>
    <p:sldId id="261" r:id="rId10"/>
    <p:sldId id="262" r:id="rId11"/>
    <p:sldId id="263" r:id="rId12"/>
    <p:sldId id="265" r:id="rId13"/>
    <p:sldId id="295" r:id="rId14"/>
    <p:sldId id="264" r:id="rId15"/>
    <p:sldId id="293" r:id="rId16"/>
    <p:sldId id="294" r:id="rId17"/>
    <p:sldId id="296" r:id="rId18"/>
    <p:sldId id="282" r:id="rId19"/>
    <p:sldId id="280" r:id="rId20"/>
    <p:sldId id="279" r:id="rId21"/>
    <p:sldId id="297" r:id="rId22"/>
    <p:sldId id="281" r:id="rId23"/>
  </p:sldIdLst>
  <p:sldSz cx="12192000" cy="6858000"/>
  <p:notesSz cx="6858000" cy="9144000"/>
  <p:defaultTextStyle>
    <a:defPPr>
      <a:defRPr lang="es-E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9B3"/>
    <a:srgbClr val="DAE3F3"/>
    <a:srgbClr val="59E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9" autoAdjust="0"/>
    <p:restoredTop sz="94660"/>
  </p:normalViewPr>
  <p:slideViewPr>
    <p:cSldViewPr snapToGrid="0">
      <p:cViewPr varScale="1">
        <p:scale>
          <a:sx n="110" d="100"/>
          <a:sy n="110" d="100"/>
        </p:scale>
        <p:origin x="12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9BB5643-A0AE-452B-A135-A76B44B1AA33}" type="datetimeFigureOut">
              <a:rPr lang="es-ES" smtClean="0"/>
              <a:t>30/06/2022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F91ED-19C8-4D4D-A5C9-7AA3645FA002}" type="slidenum">
              <a:rPr lang="es-ES" smtClean="0"/>
              <a:t>‹Nº›</a:t>
            </a:fld>
            <a:endParaRPr lang="es-ES"/>
          </a:p>
        </p:txBody>
      </p:sp>
    </p:spTree>
    <p:extLst>
      <p:ext uri="{BB962C8B-B14F-4D97-AF65-F5344CB8AC3E}">
        <p14:creationId xmlns:p14="http://schemas.microsoft.com/office/powerpoint/2010/main" val="53905838"/>
      </p:ext>
    </p:extLst>
  </p:cSld>
  <p:clrMap bg1="lt1" tx1="dk1" bg2="lt2" tx2="dk2" accent1="accent1" accent2="accent2" accent3="accent3" accent4="accent4" accent5="accent5" accent6="accent6" hlink="hlink" folHlink="folHlink"/>
  <p:notesStyle>
    <a:lvl1pPr marL="0" algn="l" defTabSz="914153" rtl="0" eaLnBrk="1" latinLnBrk="0" hangingPunct="1">
      <a:defRPr sz="1200" kern="1200">
        <a:solidFill>
          <a:schemeClr val="tx1"/>
        </a:solidFill>
        <a:latin typeface="+mn-lt"/>
        <a:ea typeface="+mn-ea"/>
        <a:cs typeface="+mn-cs"/>
      </a:defRPr>
    </a:lvl1pPr>
    <a:lvl2pPr marL="457078" algn="l" defTabSz="914153" rtl="0" eaLnBrk="1" latinLnBrk="0" hangingPunct="1">
      <a:defRPr sz="1200" kern="1200">
        <a:solidFill>
          <a:schemeClr val="tx1"/>
        </a:solidFill>
        <a:latin typeface="+mn-lt"/>
        <a:ea typeface="+mn-ea"/>
        <a:cs typeface="+mn-cs"/>
      </a:defRPr>
    </a:lvl2pPr>
    <a:lvl3pPr marL="914153" algn="l" defTabSz="914153" rtl="0" eaLnBrk="1" latinLnBrk="0" hangingPunct="1">
      <a:defRPr sz="1200" kern="1200">
        <a:solidFill>
          <a:schemeClr val="tx1"/>
        </a:solidFill>
        <a:latin typeface="+mn-lt"/>
        <a:ea typeface="+mn-ea"/>
        <a:cs typeface="+mn-cs"/>
      </a:defRPr>
    </a:lvl3pPr>
    <a:lvl4pPr marL="1371233" algn="l" defTabSz="914153" rtl="0" eaLnBrk="1" latinLnBrk="0" hangingPunct="1">
      <a:defRPr sz="1200" kern="1200">
        <a:solidFill>
          <a:schemeClr val="tx1"/>
        </a:solidFill>
        <a:latin typeface="+mn-lt"/>
        <a:ea typeface="+mn-ea"/>
        <a:cs typeface="+mn-cs"/>
      </a:defRPr>
    </a:lvl4pPr>
    <a:lvl5pPr marL="1828308" algn="l" defTabSz="914153" rtl="0" eaLnBrk="1" latinLnBrk="0" hangingPunct="1">
      <a:defRPr sz="1200" kern="1200">
        <a:solidFill>
          <a:schemeClr val="tx1"/>
        </a:solidFill>
        <a:latin typeface="+mn-lt"/>
        <a:ea typeface="+mn-ea"/>
        <a:cs typeface="+mn-cs"/>
      </a:defRPr>
    </a:lvl5pPr>
    <a:lvl6pPr marL="2285386" algn="l" defTabSz="914153" rtl="0" eaLnBrk="1" latinLnBrk="0" hangingPunct="1">
      <a:defRPr sz="1200" kern="1200">
        <a:solidFill>
          <a:schemeClr val="tx1"/>
        </a:solidFill>
        <a:latin typeface="+mn-lt"/>
        <a:ea typeface="+mn-ea"/>
        <a:cs typeface="+mn-cs"/>
      </a:defRPr>
    </a:lvl6pPr>
    <a:lvl7pPr marL="2742463" algn="l" defTabSz="914153" rtl="0" eaLnBrk="1" latinLnBrk="0" hangingPunct="1">
      <a:defRPr sz="1200" kern="1200">
        <a:solidFill>
          <a:schemeClr val="tx1"/>
        </a:solidFill>
        <a:latin typeface="+mn-lt"/>
        <a:ea typeface="+mn-ea"/>
        <a:cs typeface="+mn-cs"/>
      </a:defRPr>
    </a:lvl7pPr>
    <a:lvl8pPr marL="3199539" algn="l" defTabSz="914153" rtl="0" eaLnBrk="1" latinLnBrk="0" hangingPunct="1">
      <a:defRPr sz="1200" kern="1200">
        <a:solidFill>
          <a:schemeClr val="tx1"/>
        </a:solidFill>
        <a:latin typeface="+mn-lt"/>
        <a:ea typeface="+mn-ea"/>
        <a:cs typeface="+mn-cs"/>
      </a:defRPr>
    </a:lvl8pPr>
    <a:lvl9pPr marL="3656617" algn="l" defTabSz="91415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6AD0B-7A0B-41A8-8CFF-48CCEC81FA0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33DD8E7-BAA7-40BD-9360-FE532AF174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2C2E126-DC07-4376-B51D-7D07CDF655B3}"/>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5" name="Marcador de pie de página 4">
            <a:extLst>
              <a:ext uri="{FF2B5EF4-FFF2-40B4-BE49-F238E27FC236}">
                <a16:creationId xmlns:a16="http://schemas.microsoft.com/office/drawing/2014/main" id="{D608E841-0F04-422A-A939-5904F8DC6D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0B227B-5291-46A6-9584-0B15754F213A}"/>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3861349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0440A2-118B-42BA-BDE0-C57776DB08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8F3A38B-8DCA-47D0-9C9A-A0F05E06FE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B884A-44FA-4533-A471-85C5B21E767F}"/>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5" name="Marcador de pie de página 4">
            <a:extLst>
              <a:ext uri="{FF2B5EF4-FFF2-40B4-BE49-F238E27FC236}">
                <a16:creationId xmlns:a16="http://schemas.microsoft.com/office/drawing/2014/main" id="{FA80DFFE-6683-42B1-B5B7-C5EF4592D1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6F7625-99FE-45EB-B7BF-5CCA4213B6DB}"/>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192299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19EAD4-76E1-41A9-A4C0-8BC19C1DF7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8505AAA-9B17-4502-865C-3DBAC435C00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1D624A-254B-4969-BE41-4F07126982D5}"/>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5" name="Marcador de pie de página 4">
            <a:extLst>
              <a:ext uri="{FF2B5EF4-FFF2-40B4-BE49-F238E27FC236}">
                <a16:creationId xmlns:a16="http://schemas.microsoft.com/office/drawing/2014/main" id="{261975F6-3BB3-40C1-B153-D5E25B67E2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EE5927-BA04-44BF-91A6-7E6E3E5768FE}"/>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253437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D515E5-C67A-41D2-9441-C5F998A2E59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5AD249-0CF2-46AB-B9FC-34565FEF4A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A3118D-53C6-476E-A27D-A8084228EF00}"/>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5" name="Marcador de pie de página 4">
            <a:extLst>
              <a:ext uri="{FF2B5EF4-FFF2-40B4-BE49-F238E27FC236}">
                <a16:creationId xmlns:a16="http://schemas.microsoft.com/office/drawing/2014/main" id="{69E48F7F-B752-46B8-9E74-7C078DB802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20A0AE-B215-4AB4-BD33-0797E67008F8}"/>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123229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2804BD-16BD-41EA-BCD1-BC96B31CD1E7}"/>
              </a:ext>
            </a:extLst>
          </p:cNvPr>
          <p:cNvSpPr>
            <a:spLocks noGrp="1"/>
          </p:cNvSpPr>
          <p:nvPr>
            <p:ph type="title"/>
          </p:nvPr>
        </p:nvSpPr>
        <p:spPr>
          <a:xfrm>
            <a:off x="831850" y="1709739"/>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C4D9B4-8107-460B-B9D4-C35F7A455DF9}"/>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EBEDB6-3412-4512-83BF-933B672980FE}"/>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5" name="Marcador de pie de página 4">
            <a:extLst>
              <a:ext uri="{FF2B5EF4-FFF2-40B4-BE49-F238E27FC236}">
                <a16:creationId xmlns:a16="http://schemas.microsoft.com/office/drawing/2014/main" id="{69A90914-5E3B-4EB3-A3A9-A89EE3958D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CFCDE2-B2E6-45DF-A03C-EA10D4A0169D}"/>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24841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BD799-5247-41D1-B38A-3F63F274DAB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A3CC2FE-7722-410C-893B-01B9FF2477B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3F57E53-6ECB-4D45-9A3F-F909565F6C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363E4B8-FD25-45F7-821C-D2113A6C36A0}"/>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6" name="Marcador de pie de página 5">
            <a:extLst>
              <a:ext uri="{FF2B5EF4-FFF2-40B4-BE49-F238E27FC236}">
                <a16:creationId xmlns:a16="http://schemas.microsoft.com/office/drawing/2014/main" id="{C7808F98-70E2-428F-881E-F78EE7E92B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1DF5117-F4DD-4F19-A294-45C6BBE91014}"/>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3635895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A5459-BF24-463D-9AE5-B7C53D892609}"/>
              </a:ext>
            </a:extLst>
          </p:cNvPr>
          <p:cNvSpPr>
            <a:spLocks noGrp="1"/>
          </p:cNvSpPr>
          <p:nvPr>
            <p:ph type="title"/>
          </p:nvPr>
        </p:nvSpPr>
        <p:spPr>
          <a:xfrm>
            <a:off x="839788" y="365126"/>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70EEF4-F3BF-4C1D-A2E5-699D6FF36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28056A2-7F16-4140-83D5-5A946C9F7A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789E61-D42E-4A33-9331-C5D0FAC48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5D789E-3917-4889-94EB-6E8B4779A82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E41CF65-38D0-4FA5-BEFB-32FCA631D6FF}"/>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8" name="Marcador de pie de página 7">
            <a:extLst>
              <a:ext uri="{FF2B5EF4-FFF2-40B4-BE49-F238E27FC236}">
                <a16:creationId xmlns:a16="http://schemas.microsoft.com/office/drawing/2014/main" id="{F8744960-8A84-4246-A0F2-6120EB7DCA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F3C181D-A2EE-405D-8304-5A96F4F1300A}"/>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352249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A05A4-6159-4E21-B465-F7C8A580A1B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31E7B08-47EB-4433-8945-19EAD77DE833}"/>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4" name="Marcador de pie de página 3">
            <a:extLst>
              <a:ext uri="{FF2B5EF4-FFF2-40B4-BE49-F238E27FC236}">
                <a16:creationId xmlns:a16="http://schemas.microsoft.com/office/drawing/2014/main" id="{8CBC6554-358C-4DDF-95E4-5B290A09AFA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F682F3D-DDB9-4281-8F63-3DADE5E34EF1}"/>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248038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F1B7963-FFF2-4684-B0EB-3EDDF3741465}"/>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3" name="Marcador de pie de página 2">
            <a:extLst>
              <a:ext uri="{FF2B5EF4-FFF2-40B4-BE49-F238E27FC236}">
                <a16:creationId xmlns:a16="http://schemas.microsoft.com/office/drawing/2014/main" id="{E19446BD-B862-48A8-9676-1AE8957B9E7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F2297C8-A380-4DF0-A48D-B07D8B83B034}"/>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25409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94EE3-46A7-40E4-A2C9-A4CFBF574027}"/>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8F95DD3-8288-4CAD-BFC1-57F1B4CCE8C6}"/>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EFA478-75AA-4E5E-914B-680A9609DBC1}"/>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0B7E2A-D76B-45A1-9491-74F278F5793D}"/>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6" name="Marcador de pie de página 5">
            <a:extLst>
              <a:ext uri="{FF2B5EF4-FFF2-40B4-BE49-F238E27FC236}">
                <a16:creationId xmlns:a16="http://schemas.microsoft.com/office/drawing/2014/main" id="{C28A52B5-CEE6-4E64-A1EA-716C38D5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F643658-182F-4095-943D-BD94E412A613}"/>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117985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2E77A6-B700-4AE4-A148-569B1999B5A5}"/>
              </a:ext>
            </a:extLst>
          </p:cNvPr>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6FDEBE5-2B05-49B0-9EE8-1BD34974FA5A}"/>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1C5F16C-2480-41B6-B0A5-80B8F17AF9D2}"/>
              </a:ext>
            </a:extLst>
          </p:cNvPr>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10E35C1-4468-4A7C-BB7F-29B3D41E2D78}"/>
              </a:ext>
            </a:extLst>
          </p:cNvPr>
          <p:cNvSpPr>
            <a:spLocks noGrp="1"/>
          </p:cNvSpPr>
          <p:nvPr>
            <p:ph type="dt" sz="half" idx="10"/>
          </p:nvPr>
        </p:nvSpPr>
        <p:spPr/>
        <p:txBody>
          <a:bodyPr/>
          <a:lstStyle/>
          <a:p>
            <a:fld id="{992121D5-57C5-43E9-B3DC-9D8910721ABF}" type="datetimeFigureOut">
              <a:rPr lang="es-ES" smtClean="0"/>
              <a:t>30/06/2022</a:t>
            </a:fld>
            <a:endParaRPr lang="es-ES"/>
          </a:p>
        </p:txBody>
      </p:sp>
      <p:sp>
        <p:nvSpPr>
          <p:cNvPr id="6" name="Marcador de pie de página 5">
            <a:extLst>
              <a:ext uri="{FF2B5EF4-FFF2-40B4-BE49-F238E27FC236}">
                <a16:creationId xmlns:a16="http://schemas.microsoft.com/office/drawing/2014/main" id="{1E549184-5BAB-4F0B-9337-D031907382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907E1BE-D8DC-4D43-8C3A-98E6B6AF00FF}"/>
              </a:ext>
            </a:extLst>
          </p:cNvPr>
          <p:cNvSpPr>
            <a:spLocks noGrp="1"/>
          </p:cNvSpPr>
          <p:nvPr>
            <p:ph type="sldNum" sz="quarter" idx="12"/>
          </p:nvPr>
        </p:nvSpPr>
        <p:spPr/>
        <p:txBody>
          <a:bodyPr/>
          <a:lstStyle/>
          <a:p>
            <a:fld id="{78043081-AFA8-4FFC-8899-632B2306E3A4}" type="slidenum">
              <a:rPr lang="es-ES" smtClean="0"/>
              <a:t>‹Nº›</a:t>
            </a:fld>
            <a:endParaRPr lang="es-ES"/>
          </a:p>
        </p:txBody>
      </p:sp>
    </p:spTree>
    <p:extLst>
      <p:ext uri="{BB962C8B-B14F-4D97-AF65-F5344CB8AC3E}">
        <p14:creationId xmlns:p14="http://schemas.microsoft.com/office/powerpoint/2010/main" val="93063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E37C4C4-BD8D-4DD3-846A-7D13402A8F58}"/>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D91EED-4035-45CB-93D0-196B73098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C872A7-3D6C-4F36-AE17-CF9CB0478DA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121D5-57C5-43E9-B3DC-9D8910721ABF}" type="datetimeFigureOut">
              <a:rPr lang="es-ES" smtClean="0"/>
              <a:t>30/06/2022</a:t>
            </a:fld>
            <a:endParaRPr lang="es-ES"/>
          </a:p>
        </p:txBody>
      </p:sp>
      <p:sp>
        <p:nvSpPr>
          <p:cNvPr id="5" name="Marcador de pie de página 4">
            <a:extLst>
              <a:ext uri="{FF2B5EF4-FFF2-40B4-BE49-F238E27FC236}">
                <a16:creationId xmlns:a16="http://schemas.microsoft.com/office/drawing/2014/main" id="{6FF3D604-DFC8-4746-A3FE-D4BC0D0FF320}"/>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2C02D92-A5A7-43A5-AED6-720F9347242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43081-AFA8-4FFC-8899-632B2306E3A4}" type="slidenum">
              <a:rPr lang="es-ES" smtClean="0"/>
              <a:t>‹Nº›</a:t>
            </a:fld>
            <a:endParaRPr lang="es-ES"/>
          </a:p>
        </p:txBody>
      </p:sp>
    </p:spTree>
    <p:extLst>
      <p:ext uri="{BB962C8B-B14F-4D97-AF65-F5344CB8AC3E}">
        <p14:creationId xmlns:p14="http://schemas.microsoft.com/office/powerpoint/2010/main" val="561319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A17FF16-EDC8-2D8E-E2D2-C6DAE831C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805" y="-1"/>
            <a:ext cx="8143482" cy="4580709"/>
          </a:xfrm>
          <a:prstGeom prst="rect">
            <a:avLst/>
          </a:prstGeom>
        </p:spPr>
      </p:pic>
      <p:sp>
        <p:nvSpPr>
          <p:cNvPr id="4" name="Rectángulo 3">
            <a:extLst>
              <a:ext uri="{FF2B5EF4-FFF2-40B4-BE49-F238E27FC236}">
                <a16:creationId xmlns:a16="http://schemas.microsoft.com/office/drawing/2014/main" id="{B77B7319-A866-49D2-B49C-344F1DBC4FA8}"/>
              </a:ext>
            </a:extLst>
          </p:cNvPr>
          <p:cNvSpPr/>
          <p:nvPr/>
        </p:nvSpPr>
        <p:spPr>
          <a:xfrm>
            <a:off x="2837" y="4"/>
            <a:ext cx="4096309" cy="68595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4000" dirty="0">
              <a:solidFill>
                <a:schemeClr val="bg1"/>
              </a:solidFill>
              <a:latin typeface="Replica Pro" panose="020B0504020101020102"/>
            </a:endParaRPr>
          </a:p>
        </p:txBody>
      </p:sp>
      <p:sp>
        <p:nvSpPr>
          <p:cNvPr id="6" name="Marcador de texto 11">
            <a:extLst>
              <a:ext uri="{FF2B5EF4-FFF2-40B4-BE49-F238E27FC236}">
                <a16:creationId xmlns:a16="http://schemas.microsoft.com/office/drawing/2014/main" id="{1029785A-3FCE-4812-8674-2D6A7FC8486E}"/>
              </a:ext>
            </a:extLst>
          </p:cNvPr>
          <p:cNvSpPr txBox="1">
            <a:spLocks/>
          </p:cNvSpPr>
          <p:nvPr/>
        </p:nvSpPr>
        <p:spPr>
          <a:xfrm>
            <a:off x="239184" y="1404316"/>
            <a:ext cx="3528728" cy="2614015"/>
          </a:xfrm>
          <a:prstGeom prst="rect">
            <a:avLst/>
          </a:prstGeom>
        </p:spPr>
        <p:txBody>
          <a:bodyPr lIns="0" tIns="0" rIns="0" bIns="0"/>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3000" b="1" kern="1200" spc="-159">
                <a:solidFill>
                  <a:schemeClr val="tx1"/>
                </a:solidFill>
                <a:latin typeface="Replica Pro"/>
                <a:ea typeface="+mn-ea"/>
                <a:cs typeface="+mn-cs"/>
                <a:sym typeface="Replica Pr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000" dirty="0">
                <a:solidFill>
                  <a:schemeClr val="bg1"/>
                </a:solidFill>
              </a:rPr>
              <a:t>FONDOS NEXT GENERATION: </a:t>
            </a:r>
          </a:p>
          <a:p>
            <a:r>
              <a:rPr lang="es-ES" sz="4000" dirty="0">
                <a:solidFill>
                  <a:schemeClr val="bg1"/>
                </a:solidFill>
              </a:rPr>
              <a:t>MEJORA ENERGÉTICA EN VIVIENDAS</a:t>
            </a:r>
          </a:p>
        </p:txBody>
      </p:sp>
      <p:pic>
        <p:nvPicPr>
          <p:cNvPr id="5" name="Imagen 4">
            <a:extLst>
              <a:ext uri="{FF2B5EF4-FFF2-40B4-BE49-F238E27FC236}">
                <a16:creationId xmlns:a16="http://schemas.microsoft.com/office/drawing/2014/main" id="{F9B755B7-2D84-482D-94CE-0A9BB38BB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7992" y="6316452"/>
            <a:ext cx="1387254" cy="541548"/>
          </a:xfrm>
          <a:prstGeom prst="rect">
            <a:avLst/>
          </a:prstGeom>
        </p:spPr>
      </p:pic>
      <p:pic>
        <p:nvPicPr>
          <p:cNvPr id="3" name="Imagen 2">
            <a:extLst>
              <a:ext uri="{FF2B5EF4-FFF2-40B4-BE49-F238E27FC236}">
                <a16:creationId xmlns:a16="http://schemas.microsoft.com/office/drawing/2014/main" id="{0795410D-9974-4AB2-B98F-ACBE9CCE4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
        <p:nvSpPr>
          <p:cNvPr id="8" name="CuadroTexto 7">
            <a:extLst>
              <a:ext uri="{FF2B5EF4-FFF2-40B4-BE49-F238E27FC236}">
                <a16:creationId xmlns:a16="http://schemas.microsoft.com/office/drawing/2014/main" id="{10C47305-DAC6-7BE5-B4E4-8DBC7D59A936}"/>
              </a:ext>
            </a:extLst>
          </p:cNvPr>
          <p:cNvSpPr txBox="1"/>
          <p:nvPr/>
        </p:nvSpPr>
        <p:spPr>
          <a:xfrm>
            <a:off x="5294811" y="4919555"/>
            <a:ext cx="6130834" cy="923330"/>
          </a:xfrm>
          <a:prstGeom prst="rect">
            <a:avLst/>
          </a:prstGeom>
          <a:noFill/>
        </p:spPr>
        <p:txBody>
          <a:bodyPr wrap="square">
            <a:spAutoFit/>
          </a:bodyPr>
          <a:lstStyle/>
          <a:p>
            <a:pPr algn="l" fontAlgn="base"/>
            <a:r>
              <a:rPr lang="es-ES" b="1" i="0" dirty="0">
                <a:solidFill>
                  <a:srgbClr val="015A84"/>
                </a:solidFill>
                <a:effectLst/>
                <a:latin typeface="Roboto" panose="02000000000000000000" pitchFamily="2" charset="0"/>
              </a:rPr>
              <a:t>Jornada informativa sobre ayudas a la rehabilitación en el marco del Plan de Recuperación, Transformación y Resiliencia</a:t>
            </a:r>
          </a:p>
        </p:txBody>
      </p:sp>
    </p:spTree>
    <p:extLst>
      <p:ext uri="{BB962C8B-B14F-4D97-AF65-F5344CB8AC3E}">
        <p14:creationId xmlns:p14="http://schemas.microsoft.com/office/powerpoint/2010/main" val="411344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EF20EEEB-26BB-486D-A44B-3376C9356900}"/>
              </a:ext>
            </a:extLst>
          </p:cNvPr>
          <p:cNvSpPr>
            <a:spLocks noGrp="1"/>
          </p:cNvSpPr>
          <p:nvPr>
            <p:ph idx="1"/>
          </p:nvPr>
        </p:nvSpPr>
        <p:spPr>
          <a:xfrm>
            <a:off x="10983" y="491162"/>
            <a:ext cx="12181012" cy="3357461"/>
          </a:xfrm>
        </p:spPr>
        <p:txBody>
          <a:bodyPr>
            <a:normAutofit fontScale="92500" lnSpcReduction="20000"/>
          </a:bodyPr>
          <a:lstStyle/>
          <a:p>
            <a:pPr marL="0" indent="0" fontAlgn="t">
              <a:lnSpc>
                <a:spcPct val="80000"/>
              </a:lnSpc>
              <a:spcBef>
                <a:spcPts val="0"/>
              </a:spcBef>
              <a:buNone/>
            </a:pPr>
            <a:r>
              <a:rPr lang="es-ES" sz="1600" b="1" dirty="0">
                <a:latin typeface="Replica Pro" panose="020B0504020101020102"/>
              </a:rPr>
              <a:t>Objeto</a:t>
            </a:r>
            <a:r>
              <a:rPr lang="es-ES" sz="1700" b="1" dirty="0">
                <a:latin typeface="Replica Pro" panose="020B0504020101020102"/>
              </a:rPr>
              <a:t>. </a:t>
            </a:r>
            <a:r>
              <a:rPr lang="es-ES" sz="1500" dirty="0">
                <a:latin typeface="Replica Pro" panose="020B0504020101020102"/>
              </a:rPr>
              <a:t>Actuaciones u obras de mejora de la eficiencia energética en las viviendas, ya sean unifamiliares o pertenecientes a edificios plurifamiliares. </a:t>
            </a:r>
          </a:p>
          <a:p>
            <a:pPr marL="0" indent="0" fontAlgn="t">
              <a:lnSpc>
                <a:spcPct val="80000"/>
              </a:lnSpc>
              <a:spcBef>
                <a:spcPts val="0"/>
              </a:spcBef>
              <a:buNone/>
            </a:pPr>
            <a:endParaRPr lang="es-ES" sz="1500" dirty="0">
              <a:latin typeface="Replica Pro" panose="020B0504020101020102"/>
            </a:endParaRPr>
          </a:p>
          <a:p>
            <a:pPr marL="0" indent="0" fontAlgn="t">
              <a:lnSpc>
                <a:spcPct val="80000"/>
              </a:lnSpc>
              <a:spcBef>
                <a:spcPts val="0"/>
              </a:spcBef>
              <a:buNone/>
            </a:pPr>
            <a:endParaRPr lang="es-ES" sz="1600" i="0" u="none" strike="noStrike" dirty="0">
              <a:effectLst/>
              <a:latin typeface="Replica Pro" panose="020B0504020101020102"/>
            </a:endParaRPr>
          </a:p>
          <a:p>
            <a:pPr marL="0" indent="0" fontAlgn="t">
              <a:lnSpc>
                <a:spcPct val="80000"/>
              </a:lnSpc>
              <a:spcBef>
                <a:spcPts val="0"/>
              </a:spcBef>
              <a:buNone/>
            </a:pPr>
            <a:r>
              <a:rPr lang="es-ES" sz="1600" b="1" dirty="0">
                <a:latin typeface="Replica Pro" panose="020B0504020101020102"/>
              </a:rPr>
              <a:t>Requisitos. </a:t>
            </a:r>
          </a:p>
          <a:p>
            <a:pPr marL="0" indent="0" fontAlgn="t">
              <a:lnSpc>
                <a:spcPct val="80000"/>
              </a:lnSpc>
              <a:spcBef>
                <a:spcPts val="0"/>
              </a:spcBef>
              <a:buNone/>
            </a:pPr>
            <a:endParaRPr lang="es-ES" sz="1600" b="1" dirty="0">
              <a:latin typeface="Replica Pro" panose="020B0504020101020102"/>
            </a:endParaRPr>
          </a:p>
          <a:p>
            <a:pPr marL="0" indent="0" fontAlgn="t">
              <a:lnSpc>
                <a:spcPct val="80000"/>
              </a:lnSpc>
              <a:spcBef>
                <a:spcPts val="0"/>
              </a:spcBef>
              <a:buNone/>
            </a:pPr>
            <a:r>
              <a:rPr lang="es-ES" sz="1500" dirty="0">
                <a:latin typeface="Replica Pro" panose="020B0504020101020102"/>
              </a:rPr>
              <a:t>Deben ser el domicilio habitual y permanente de sus propietarios, usufructuarios o arrendatarios en el momento de solicitar la ayuda.( empadronamiento)</a:t>
            </a:r>
          </a:p>
          <a:p>
            <a:pPr marL="0" indent="0" fontAlgn="t">
              <a:lnSpc>
                <a:spcPct val="80000"/>
              </a:lnSpc>
              <a:spcBef>
                <a:spcPts val="0"/>
              </a:spcBef>
              <a:buNone/>
            </a:pPr>
            <a:endParaRPr lang="es-ES" sz="1500" dirty="0">
              <a:latin typeface="Replica Pro" panose="020B0504020101020102"/>
            </a:endParaRPr>
          </a:p>
          <a:p>
            <a:pPr marL="0" indent="0" fontAlgn="t">
              <a:lnSpc>
                <a:spcPct val="80000"/>
              </a:lnSpc>
              <a:spcBef>
                <a:spcPts val="0"/>
              </a:spcBef>
              <a:buNone/>
            </a:pPr>
            <a:endParaRPr lang="es-ES" sz="1800" i="0" u="none" strike="noStrike" dirty="0">
              <a:effectLst/>
              <a:latin typeface="Arial" panose="020B0604020202020204" pitchFamily="34" charset="0"/>
            </a:endParaRPr>
          </a:p>
          <a:p>
            <a:pPr marL="0" indent="0" fontAlgn="t">
              <a:lnSpc>
                <a:spcPct val="80000"/>
              </a:lnSpc>
              <a:spcBef>
                <a:spcPts val="0"/>
              </a:spcBef>
              <a:buNone/>
            </a:pPr>
            <a:r>
              <a:rPr lang="es-ES" sz="1600" b="1" dirty="0">
                <a:latin typeface="Replica Pro" panose="020B0504020101020102"/>
              </a:rPr>
              <a:t>Actuaciones subvencionables.</a:t>
            </a:r>
          </a:p>
          <a:p>
            <a:pPr marL="0" indent="0" fontAlgn="t">
              <a:lnSpc>
                <a:spcPct val="80000"/>
              </a:lnSpc>
              <a:spcBef>
                <a:spcPts val="0"/>
              </a:spcBef>
              <a:buNone/>
            </a:pPr>
            <a:endParaRPr lang="es-ES" sz="1600" b="1" dirty="0">
              <a:latin typeface="Replica Pro" panose="020B0504020101020102"/>
            </a:endParaRPr>
          </a:p>
          <a:p>
            <a:pPr marL="0" indent="0" fontAlgn="t">
              <a:lnSpc>
                <a:spcPct val="80000"/>
              </a:lnSpc>
              <a:spcBef>
                <a:spcPts val="0"/>
              </a:spcBef>
              <a:buNone/>
            </a:pPr>
            <a:r>
              <a:rPr lang="es-ES" sz="1600" b="1" dirty="0">
                <a:solidFill>
                  <a:srgbClr val="81C9B3"/>
                </a:solidFill>
                <a:latin typeface="Replica Pro" panose="020B0504020101020102"/>
              </a:rPr>
              <a:t>Disminución de la EPNR: mínimo 30% o </a:t>
            </a:r>
          </a:p>
          <a:p>
            <a:pPr marL="0" indent="0" fontAlgn="t">
              <a:lnSpc>
                <a:spcPct val="80000"/>
              </a:lnSpc>
              <a:spcBef>
                <a:spcPts val="0"/>
              </a:spcBef>
              <a:buNone/>
            </a:pPr>
            <a:r>
              <a:rPr lang="es-ES" sz="1600" b="1" dirty="0">
                <a:solidFill>
                  <a:srgbClr val="81C9B3"/>
                </a:solidFill>
                <a:latin typeface="Replica Pro" panose="020B0504020101020102"/>
              </a:rPr>
              <a:t>Disminución de la de demanda energética anual global de calefacción y refrigeración al menos un 7% </a:t>
            </a:r>
            <a:r>
              <a:rPr lang="es-ES" sz="1600" b="1" dirty="0" err="1">
                <a:solidFill>
                  <a:srgbClr val="81C9B3"/>
                </a:solidFill>
                <a:latin typeface="Replica Pro" panose="020B0504020101020102"/>
              </a:rPr>
              <a:t>ó</a:t>
            </a:r>
            <a:endParaRPr lang="es-ES" sz="1600" b="1" dirty="0">
              <a:solidFill>
                <a:srgbClr val="81C9B3"/>
              </a:solidFill>
              <a:latin typeface="Replica Pro" panose="020B0504020101020102"/>
            </a:endParaRPr>
          </a:p>
          <a:p>
            <a:pPr marL="0" indent="0" fontAlgn="t">
              <a:lnSpc>
                <a:spcPct val="80000"/>
              </a:lnSpc>
              <a:spcBef>
                <a:spcPts val="0"/>
              </a:spcBef>
              <a:buNone/>
            </a:pPr>
            <a:r>
              <a:rPr lang="es-ES" sz="1600" b="1" dirty="0">
                <a:solidFill>
                  <a:srgbClr val="81C9B3"/>
                </a:solidFill>
                <a:latin typeface="Replica Pro" panose="020B0504020101020102"/>
              </a:rPr>
              <a:t>Adaptar elementos constructivos de la envolvente a valores del CTE ( cumplan transmitancia térmica y permeabilidad del aire)</a:t>
            </a: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lnSpc>
                <a:spcPct val="80000"/>
              </a:lnSpc>
              <a:spcBef>
                <a:spcPts val="0"/>
              </a:spcBef>
              <a:buNone/>
            </a:pPr>
            <a:r>
              <a:rPr lang="es-ES" sz="1600" b="1" dirty="0">
                <a:solidFill>
                  <a:srgbClr val="81C9B3"/>
                </a:solidFill>
                <a:latin typeface="Replica Pro" panose="020B0504020101020102"/>
              </a:rPr>
              <a:t>Incluye costes de gestión, honorarios profesionales, gastos de tramitación administrativa, </a:t>
            </a:r>
            <a:r>
              <a:rPr lang="es-ES" sz="1600" b="1" dirty="0" err="1">
                <a:solidFill>
                  <a:srgbClr val="81C9B3"/>
                </a:solidFill>
                <a:latin typeface="Replica Pro" panose="020B0504020101020102"/>
              </a:rPr>
              <a:t>ect</a:t>
            </a:r>
            <a:r>
              <a:rPr lang="es-ES" sz="1600" b="1" dirty="0">
                <a:solidFill>
                  <a:srgbClr val="81C9B3"/>
                </a:solidFill>
                <a:latin typeface="Replica Pro" panose="020B0504020101020102"/>
              </a:rPr>
              <a:t>.</a:t>
            </a: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lnSpc>
                <a:spcPct val="80000"/>
              </a:lnSpc>
              <a:spcBef>
                <a:spcPts val="0"/>
              </a:spcBef>
              <a:buNone/>
            </a:pPr>
            <a:r>
              <a:rPr lang="es-ES" sz="1600" b="1" dirty="0">
                <a:solidFill>
                  <a:srgbClr val="81C9B3"/>
                </a:solidFill>
                <a:latin typeface="Replica Pro" panose="020B0504020101020102"/>
              </a:rPr>
              <a:t>No subvencionable los costos de licencia, tasas, impuestos y tributos, salvo IVA.</a:t>
            </a:r>
          </a:p>
          <a:p>
            <a:pPr marL="0" indent="0" fontAlgn="t">
              <a:lnSpc>
                <a:spcPct val="80000"/>
              </a:lnSpc>
              <a:spcBef>
                <a:spcPts val="0"/>
              </a:spcBef>
              <a:buNone/>
            </a:pPr>
            <a:endParaRPr lang="es-ES" sz="1400" b="1" dirty="0">
              <a:solidFill>
                <a:srgbClr val="81C9B3"/>
              </a:solidFill>
              <a:latin typeface="Replica Pro" panose="020B0504020101020102"/>
            </a:endParaRPr>
          </a:p>
          <a:p>
            <a:pPr marL="0" indent="0" fontAlgn="t">
              <a:lnSpc>
                <a:spcPct val="80000"/>
              </a:lnSpc>
              <a:spcBef>
                <a:spcPts val="0"/>
              </a:spcBef>
              <a:buNone/>
            </a:pPr>
            <a:endParaRPr lang="es-ES" sz="1400" b="1" dirty="0">
              <a:solidFill>
                <a:srgbClr val="81C9B3"/>
              </a:solidFill>
              <a:latin typeface="Replica Pro" panose="020B0504020101020102"/>
            </a:endParaRPr>
          </a:p>
          <a:p>
            <a:pPr marL="0" indent="0" fontAlgn="t">
              <a:lnSpc>
                <a:spcPct val="80000"/>
              </a:lnSpc>
              <a:spcBef>
                <a:spcPts val="0"/>
              </a:spcBef>
              <a:buNone/>
            </a:pPr>
            <a:r>
              <a:rPr lang="es-ES" sz="1600" b="1" dirty="0">
                <a:latin typeface="Replica Pro" panose="020B0504020101020102"/>
              </a:rPr>
              <a:t>Cuantías</a:t>
            </a:r>
          </a:p>
          <a:p>
            <a:pPr marL="0" indent="0" fontAlgn="t">
              <a:lnSpc>
                <a:spcPct val="80000"/>
              </a:lnSpc>
              <a:spcBef>
                <a:spcPts val="0"/>
              </a:spcBef>
              <a:buNone/>
            </a:pPr>
            <a:endParaRPr lang="es-ES" sz="1600" b="1" dirty="0">
              <a:latin typeface="Replica Pro" panose="020B0504020101020102"/>
            </a:endParaRPr>
          </a:p>
          <a:p>
            <a:pPr marL="0" indent="0" fontAlgn="t">
              <a:lnSpc>
                <a:spcPct val="80000"/>
              </a:lnSpc>
              <a:spcBef>
                <a:spcPts val="0"/>
              </a:spcBef>
              <a:buNone/>
            </a:pPr>
            <a:endParaRPr lang="es-ES" sz="1800" i="0" u="none" strike="noStrike" dirty="0">
              <a:effectLst/>
              <a:latin typeface="Arial" panose="020B0604020202020204" pitchFamily="34" charset="0"/>
            </a:endParaRPr>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Actuaciones</a:t>
            </a:r>
            <a:r>
              <a:rPr lang="ca-ES" sz="2400" b="1" dirty="0">
                <a:latin typeface="Replica Pro" panose="020B0504020101020102"/>
              </a:rPr>
              <a:t> de </a:t>
            </a:r>
            <a:r>
              <a:rPr lang="ca-ES" sz="2400" b="1" dirty="0" err="1">
                <a:latin typeface="Replica Pro" panose="020B0504020101020102"/>
              </a:rPr>
              <a:t>mejora</a:t>
            </a:r>
            <a:r>
              <a:rPr lang="ca-ES" sz="2400" b="1" dirty="0">
                <a:latin typeface="Replica Pro" panose="020B0504020101020102"/>
              </a:rPr>
              <a:t> de la Eficiencia </a:t>
            </a:r>
            <a:r>
              <a:rPr lang="ca-ES" sz="2400" b="1" dirty="0" err="1">
                <a:latin typeface="Replica Pro" panose="020B0504020101020102"/>
              </a:rPr>
              <a:t>Energética</a:t>
            </a:r>
            <a:r>
              <a:rPr lang="ca-ES" sz="2400" b="1" dirty="0">
                <a:latin typeface="Replica Pro" panose="020B0504020101020102"/>
              </a:rPr>
              <a:t> en </a:t>
            </a:r>
            <a:r>
              <a:rPr lang="ca-ES" sz="2400" b="1" dirty="0" err="1">
                <a:latin typeface="Replica Pro" panose="020B0504020101020102"/>
              </a:rPr>
              <a:t>viviendas</a:t>
            </a:r>
            <a:r>
              <a:rPr lang="ca-ES" sz="2400" b="1" dirty="0">
                <a:latin typeface="Replica Pro" panose="020B0504020101020102"/>
              </a:rPr>
              <a:t>.</a:t>
            </a:r>
            <a:endParaRPr lang="es-ES" sz="2400" dirty="0">
              <a:latin typeface="Replica Pro" panose="020B0504020101020102"/>
            </a:endParaRPr>
          </a:p>
        </p:txBody>
      </p:sp>
      <p:sp>
        <p:nvSpPr>
          <p:cNvPr id="18" name="Marcador de contenido 2">
            <a:extLst>
              <a:ext uri="{FF2B5EF4-FFF2-40B4-BE49-F238E27FC236}">
                <a16:creationId xmlns:a16="http://schemas.microsoft.com/office/drawing/2014/main" id="{363A033C-C890-4B11-A8C5-72C2AB2EA42F}"/>
              </a:ext>
            </a:extLst>
          </p:cNvPr>
          <p:cNvSpPr txBox="1">
            <a:spLocks/>
          </p:cNvSpPr>
          <p:nvPr/>
        </p:nvSpPr>
        <p:spPr>
          <a:xfrm>
            <a:off x="80657" y="5290870"/>
            <a:ext cx="12181012" cy="1028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r>
              <a:rPr lang="es-ES" sz="1600" b="1" dirty="0">
                <a:latin typeface="Replica Pro" panose="020B0504020101020102"/>
              </a:rPr>
              <a:t>Plazos de ejecución obras. </a:t>
            </a:r>
          </a:p>
          <a:p>
            <a:pPr marL="0" indent="0" fontAlgn="t">
              <a:lnSpc>
                <a:spcPct val="80000"/>
              </a:lnSpc>
              <a:spcBef>
                <a:spcPts val="0"/>
              </a:spcBef>
              <a:buFont typeface="Arial" panose="020B0604020202020204" pitchFamily="34" charset="0"/>
              <a:buNone/>
            </a:pPr>
            <a:r>
              <a:rPr lang="es-ES" sz="1400" dirty="0">
                <a:latin typeface="Replica Pro" panose="020B0504020101020102"/>
              </a:rPr>
              <a:t> 12 meses, contados desde la fecha de concesión de la ayuda. </a:t>
            </a:r>
          </a:p>
          <a:p>
            <a:pPr marL="0" indent="0" fontAlgn="t">
              <a:lnSpc>
                <a:spcPct val="80000"/>
              </a:lnSpc>
              <a:spcBef>
                <a:spcPts val="0"/>
              </a:spcBef>
              <a:buFont typeface="Arial" panose="020B0604020202020204" pitchFamily="34" charset="0"/>
              <a:buNone/>
            </a:pPr>
            <a:endParaRPr lang="es-ES" sz="1400" dirty="0">
              <a:latin typeface="Replica Pro" panose="020B0504020101020102"/>
            </a:endParaRPr>
          </a:p>
          <a:p>
            <a:pPr marL="0" indent="0" fontAlgn="t">
              <a:lnSpc>
                <a:spcPct val="80000"/>
              </a:lnSpc>
              <a:spcBef>
                <a:spcPts val="0"/>
              </a:spcBef>
              <a:buFont typeface="Arial" panose="020B0604020202020204" pitchFamily="34" charset="0"/>
              <a:buNone/>
            </a:pPr>
            <a:r>
              <a:rPr lang="es-ES" sz="1600" b="1" dirty="0">
                <a:latin typeface="Replica Pro" panose="020B0504020101020102"/>
              </a:rPr>
              <a:t>La fecha de comienzo de las actuaciones a partir del 1/02/2020 y deben estar finalizadas el 30/06/2026</a:t>
            </a: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graphicFrame>
        <p:nvGraphicFramePr>
          <p:cNvPr id="2" name="Tabla 4">
            <a:extLst>
              <a:ext uri="{FF2B5EF4-FFF2-40B4-BE49-F238E27FC236}">
                <a16:creationId xmlns:a16="http://schemas.microsoft.com/office/drawing/2014/main" id="{A35C757E-0996-4A24-81C8-67C8F3A76B31}"/>
              </a:ext>
            </a:extLst>
          </p:cNvPr>
          <p:cNvGraphicFramePr>
            <a:graphicFrameLocks noGrp="1"/>
          </p:cNvGraphicFramePr>
          <p:nvPr>
            <p:extLst>
              <p:ext uri="{D42A27DB-BD31-4B8C-83A1-F6EECF244321}">
                <p14:modId xmlns:p14="http://schemas.microsoft.com/office/powerpoint/2010/main" val="1626364700"/>
              </p:ext>
            </p:extLst>
          </p:nvPr>
        </p:nvGraphicFramePr>
        <p:xfrm>
          <a:off x="80657" y="3998393"/>
          <a:ext cx="8131503" cy="1036320"/>
        </p:xfrm>
        <a:graphic>
          <a:graphicData uri="http://schemas.openxmlformats.org/drawingml/2006/table">
            <a:tbl>
              <a:tblPr firstRow="1" bandRow="1">
                <a:tableStyleId>{5C22544A-7EE6-4342-B048-85BDC9FD1C3A}</a:tableStyleId>
              </a:tblPr>
              <a:tblGrid>
                <a:gridCol w="8131503">
                  <a:extLst>
                    <a:ext uri="{9D8B030D-6E8A-4147-A177-3AD203B41FA5}">
                      <a16:colId xmlns:a16="http://schemas.microsoft.com/office/drawing/2014/main" val="439245948"/>
                    </a:ext>
                  </a:extLst>
                </a:gridCol>
              </a:tblGrid>
              <a:tr h="247938">
                <a:tc>
                  <a:txBody>
                    <a:bodyPr/>
                    <a:lstStyle/>
                    <a:p>
                      <a:r>
                        <a:rPr lang="es-ES" sz="1800" b="1" dirty="0">
                          <a:latin typeface="Replica Pro" panose="020B0504020101020102"/>
                        </a:rPr>
                        <a:t>COSTE DE LA ACTUACIÓN &gt; 1.000€</a:t>
                      </a:r>
                      <a:endParaRPr lang="es-ES" dirty="0"/>
                    </a:p>
                  </a:txBody>
                  <a:tcPr>
                    <a:solidFill>
                      <a:srgbClr val="81C9B3"/>
                    </a:solidFill>
                  </a:tcPr>
                </a:tc>
                <a:extLst>
                  <a:ext uri="{0D108BD9-81ED-4DB2-BD59-A6C34878D82A}">
                    <a16:rowId xmlns:a16="http://schemas.microsoft.com/office/drawing/2014/main" val="3997480907"/>
                  </a:ext>
                </a:extLst>
              </a:tr>
              <a:tr h="247938">
                <a:tc>
                  <a:txBody>
                    <a:bodyPr/>
                    <a:lstStyle/>
                    <a:p>
                      <a:r>
                        <a:rPr lang="es-ES" sz="1800" b="1" dirty="0">
                          <a:latin typeface="Replica Pro" panose="020B0504020101020102"/>
                        </a:rPr>
                        <a:t>40% del coste de la actuación, con un límite de 3.000€</a:t>
                      </a:r>
                      <a:endParaRPr lang="es-ES" dirty="0"/>
                    </a:p>
                  </a:txBody>
                  <a:tcPr/>
                </a:tc>
                <a:extLst>
                  <a:ext uri="{0D108BD9-81ED-4DB2-BD59-A6C34878D82A}">
                    <a16:rowId xmlns:a16="http://schemas.microsoft.com/office/drawing/2014/main" val="3777780878"/>
                  </a:ext>
                </a:extLst>
              </a:tr>
              <a:tr h="247938">
                <a:tc>
                  <a:txBody>
                    <a:bodyPr/>
                    <a:lstStyle/>
                    <a:p>
                      <a:r>
                        <a:rPr lang="es-ES" sz="1400" dirty="0"/>
                        <a:t>Compatible con ayudas ( barrio), ( edificio), ( libro)</a:t>
                      </a:r>
                    </a:p>
                  </a:txBody>
                  <a:tcPr/>
                </a:tc>
                <a:extLst>
                  <a:ext uri="{0D108BD9-81ED-4DB2-BD59-A6C34878D82A}">
                    <a16:rowId xmlns:a16="http://schemas.microsoft.com/office/drawing/2014/main" val="108654258"/>
                  </a:ext>
                </a:extLst>
              </a:tr>
            </a:tbl>
          </a:graphicData>
        </a:graphic>
      </p:graphicFrame>
      <p:pic>
        <p:nvPicPr>
          <p:cNvPr id="13" name="Imagen 12">
            <a:extLst>
              <a:ext uri="{FF2B5EF4-FFF2-40B4-BE49-F238E27FC236}">
                <a16:creationId xmlns:a16="http://schemas.microsoft.com/office/drawing/2014/main" id="{293570DF-AF5F-7A1D-8396-9C3AA19D55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4" name="Imagen 13">
            <a:extLst>
              <a:ext uri="{FF2B5EF4-FFF2-40B4-BE49-F238E27FC236}">
                <a16:creationId xmlns:a16="http://schemas.microsoft.com/office/drawing/2014/main" id="{50446C22-3ABA-500F-5265-8A150BE7C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3512442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10982"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EF20EEEB-26BB-486D-A44B-3376C9356900}"/>
              </a:ext>
            </a:extLst>
          </p:cNvPr>
          <p:cNvSpPr>
            <a:spLocks noGrp="1"/>
          </p:cNvSpPr>
          <p:nvPr>
            <p:ph idx="1"/>
          </p:nvPr>
        </p:nvSpPr>
        <p:spPr>
          <a:xfrm>
            <a:off x="-10981" y="717275"/>
            <a:ext cx="12181012" cy="1197105"/>
          </a:xfrm>
        </p:spPr>
        <p:txBody>
          <a:bodyPr>
            <a:normAutofit lnSpcReduction="10000"/>
          </a:bodyPr>
          <a:lstStyle/>
          <a:p>
            <a:pPr marL="0" indent="0" fontAlgn="t">
              <a:lnSpc>
                <a:spcPct val="80000"/>
              </a:lnSpc>
              <a:spcBef>
                <a:spcPts val="0"/>
              </a:spcBef>
              <a:buNone/>
            </a:pPr>
            <a:r>
              <a:rPr lang="es-ES" sz="1600" b="1" dirty="0">
                <a:latin typeface="Replica Pro" panose="020B0504020101020102"/>
              </a:rPr>
              <a:t>Objeto</a:t>
            </a:r>
            <a:r>
              <a:rPr lang="es-ES" sz="1700" b="1" dirty="0">
                <a:latin typeface="Replica Pro" panose="020B0504020101020102"/>
              </a:rPr>
              <a:t>. </a:t>
            </a:r>
            <a:r>
              <a:rPr lang="es-ES" sz="1500" dirty="0">
                <a:latin typeface="Replica Pro" panose="020B0504020101020102"/>
              </a:rPr>
              <a:t>Gastos de honorarios profesionales para su desarrollo</a:t>
            </a:r>
          </a:p>
          <a:p>
            <a:pPr marL="0" indent="0" fontAlgn="t">
              <a:lnSpc>
                <a:spcPct val="80000"/>
              </a:lnSpc>
              <a:spcBef>
                <a:spcPts val="0"/>
              </a:spcBef>
              <a:buNone/>
            </a:pPr>
            <a:endParaRPr lang="es-ES" sz="1600" i="0" u="none" strike="noStrike" dirty="0">
              <a:effectLst/>
              <a:latin typeface="Replica Pro" panose="020B0504020101020102"/>
            </a:endParaRPr>
          </a:p>
          <a:p>
            <a:pPr marL="0" indent="0" fontAlgn="t">
              <a:lnSpc>
                <a:spcPct val="80000"/>
              </a:lnSpc>
              <a:spcBef>
                <a:spcPts val="0"/>
              </a:spcBef>
              <a:buNone/>
            </a:pPr>
            <a:r>
              <a:rPr lang="es-ES" sz="1600" b="1" dirty="0">
                <a:latin typeface="Replica Pro" panose="020B0504020101020102"/>
              </a:rPr>
              <a:t>Requisitos de los edificios. </a:t>
            </a:r>
          </a:p>
          <a:p>
            <a:pPr marL="0" indent="0" fontAlgn="t">
              <a:lnSpc>
                <a:spcPct val="80000"/>
              </a:lnSpc>
              <a:spcBef>
                <a:spcPts val="0"/>
              </a:spcBef>
              <a:buNone/>
            </a:pPr>
            <a:endParaRPr lang="es-ES" sz="1600" b="1" dirty="0">
              <a:latin typeface="Replica Pro" panose="020B0504020101020102"/>
            </a:endParaRPr>
          </a:p>
          <a:p>
            <a:pPr marL="0" indent="0" fontAlgn="t">
              <a:lnSpc>
                <a:spcPct val="80000"/>
              </a:lnSpc>
              <a:spcBef>
                <a:spcPts val="0"/>
              </a:spcBef>
              <a:buNone/>
            </a:pPr>
            <a:r>
              <a:rPr lang="es-ES" sz="1400" dirty="0">
                <a:latin typeface="Replica Pro" panose="020B0504020101020102"/>
              </a:rPr>
              <a:t>Estar finalizados antes del año 2000.</a:t>
            </a:r>
          </a:p>
          <a:p>
            <a:pPr marL="0" indent="0" fontAlgn="t">
              <a:lnSpc>
                <a:spcPct val="80000"/>
              </a:lnSpc>
              <a:spcBef>
                <a:spcPts val="0"/>
              </a:spcBef>
              <a:buNone/>
            </a:pPr>
            <a:r>
              <a:rPr lang="es-ES" sz="1400" i="0" u="none" strike="noStrike" dirty="0">
                <a:effectLst/>
                <a:latin typeface="Replica Pro" panose="020B0504020101020102"/>
              </a:rPr>
              <a:t>Que al menos el 50% de la </a:t>
            </a:r>
            <a:r>
              <a:rPr lang="es-ES" sz="1400" i="0" u="none" strike="noStrike" dirty="0" err="1">
                <a:effectLst/>
                <a:latin typeface="Replica Pro" panose="020B0504020101020102"/>
              </a:rPr>
              <a:t>S.const</a:t>
            </a:r>
            <a:r>
              <a:rPr lang="es-ES" sz="1400" i="0" u="none" strike="noStrike" dirty="0">
                <a:effectLst/>
                <a:latin typeface="Replica Pro" panose="020B0504020101020102"/>
              </a:rPr>
              <a:t>. </a:t>
            </a:r>
            <a:r>
              <a:rPr lang="es-ES" sz="1400" dirty="0">
                <a:latin typeface="Replica Pro" panose="020B0504020101020102"/>
              </a:rPr>
              <a:t>sobre rasante excluida PB o inferiores con usos compatibles, </a:t>
            </a:r>
            <a:r>
              <a:rPr lang="es-ES" sz="1400" i="0" u="none" strike="noStrike" dirty="0">
                <a:effectLst/>
                <a:latin typeface="Replica Pro" panose="020B0504020101020102"/>
              </a:rPr>
              <a:t>tenga uso residencial de vivienda</a:t>
            </a:r>
            <a:endParaRPr lang="es-ES" sz="1400" dirty="0">
              <a:latin typeface="Replica Pro" panose="020B0504020101020102"/>
            </a:endParaRPr>
          </a:p>
          <a:p>
            <a:pPr marL="0" indent="0" fontAlgn="t">
              <a:lnSpc>
                <a:spcPct val="80000"/>
              </a:lnSpc>
              <a:spcBef>
                <a:spcPts val="0"/>
              </a:spcBef>
              <a:buNone/>
            </a:pPr>
            <a:endParaRPr lang="es-ES" sz="1800" i="0" u="none" strike="noStrike" dirty="0">
              <a:effectLst/>
              <a:latin typeface="Arial" panose="020B0604020202020204" pitchFamily="34" charset="0"/>
            </a:endParaRP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lnSpc>
                <a:spcPct val="80000"/>
              </a:lnSpc>
              <a:spcBef>
                <a:spcPts val="0"/>
              </a:spcBef>
              <a:buNone/>
            </a:pPr>
            <a:endParaRPr lang="es-ES" sz="1600" b="1" dirty="0">
              <a:latin typeface="Replica Pro" panose="020B0504020101020102"/>
            </a:endParaRPr>
          </a:p>
          <a:p>
            <a:pPr marL="0" indent="0" fontAlgn="t">
              <a:lnSpc>
                <a:spcPct val="80000"/>
              </a:lnSpc>
              <a:spcBef>
                <a:spcPts val="0"/>
              </a:spcBef>
              <a:buNone/>
            </a:pPr>
            <a:endParaRPr lang="es-ES" sz="1800" i="0" u="none" strike="noStrike" dirty="0">
              <a:effectLst/>
              <a:latin typeface="Arial" panose="020B0604020202020204" pitchFamily="34" charset="0"/>
            </a:endParaRPr>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72799"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Elaboración</a:t>
            </a:r>
            <a:r>
              <a:rPr lang="ca-ES" sz="2400" b="1" dirty="0">
                <a:latin typeface="Replica Pro" panose="020B0504020101020102"/>
              </a:rPr>
              <a:t> del LEE y </a:t>
            </a:r>
            <a:r>
              <a:rPr lang="ca-ES" sz="2400" b="1" dirty="0" err="1">
                <a:latin typeface="Replica Pro" panose="020B0504020101020102"/>
              </a:rPr>
              <a:t>redacción</a:t>
            </a:r>
            <a:r>
              <a:rPr lang="ca-ES" sz="2400" b="1" dirty="0">
                <a:latin typeface="Replica Pro" panose="020B0504020101020102"/>
              </a:rPr>
              <a:t> de </a:t>
            </a:r>
            <a:r>
              <a:rPr lang="ca-ES" sz="2400" b="1" dirty="0" err="1">
                <a:latin typeface="Replica Pro" panose="020B0504020101020102"/>
              </a:rPr>
              <a:t>Proyectos</a:t>
            </a:r>
            <a:r>
              <a:rPr lang="ca-ES" sz="2400" b="1" dirty="0">
                <a:latin typeface="Replica Pro" panose="020B0504020101020102"/>
              </a:rPr>
              <a:t> de Rehabilitación.</a:t>
            </a:r>
            <a:endParaRPr lang="es-ES" sz="2400" dirty="0">
              <a:latin typeface="Replica Pro" panose="020B0504020101020102"/>
            </a:endParaRPr>
          </a:p>
        </p:txBody>
      </p:sp>
      <p:sp>
        <p:nvSpPr>
          <p:cNvPr id="18" name="Marcador de contenido 2">
            <a:extLst>
              <a:ext uri="{FF2B5EF4-FFF2-40B4-BE49-F238E27FC236}">
                <a16:creationId xmlns:a16="http://schemas.microsoft.com/office/drawing/2014/main" id="{363A033C-C890-4B11-A8C5-72C2AB2EA42F}"/>
              </a:ext>
            </a:extLst>
          </p:cNvPr>
          <p:cNvSpPr txBox="1">
            <a:spLocks/>
          </p:cNvSpPr>
          <p:nvPr/>
        </p:nvSpPr>
        <p:spPr>
          <a:xfrm>
            <a:off x="6" y="4986317"/>
            <a:ext cx="12181012" cy="1028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r>
              <a:rPr lang="es-ES" sz="1600" b="1" dirty="0">
                <a:latin typeface="Replica Pro" panose="020B0504020101020102"/>
              </a:rPr>
              <a:t>Plazos de ejecución y justificación</a:t>
            </a:r>
          </a:p>
          <a:p>
            <a:pPr marL="0" indent="0" fontAlgn="t">
              <a:lnSpc>
                <a:spcPct val="80000"/>
              </a:lnSpc>
              <a:spcBef>
                <a:spcPts val="0"/>
              </a:spcBef>
              <a:buFont typeface="Arial" panose="020B0604020202020204" pitchFamily="34" charset="0"/>
              <a:buNone/>
            </a:pPr>
            <a:r>
              <a:rPr lang="es-ES" sz="1400" dirty="0">
                <a:latin typeface="Replica Pro" panose="020B0504020101020102"/>
              </a:rPr>
              <a:t> </a:t>
            </a:r>
          </a:p>
          <a:p>
            <a:pPr marL="0" indent="0" fontAlgn="t">
              <a:lnSpc>
                <a:spcPct val="80000"/>
              </a:lnSpc>
              <a:spcBef>
                <a:spcPts val="0"/>
              </a:spcBef>
              <a:buFont typeface="Arial" panose="020B0604020202020204" pitchFamily="34" charset="0"/>
              <a:buNone/>
            </a:pPr>
            <a:r>
              <a:rPr lang="es-ES" sz="1400" dirty="0">
                <a:latin typeface="Replica Pro" panose="020B0504020101020102"/>
              </a:rPr>
              <a:t>Deben estar finalizadas el 30/06/2026</a:t>
            </a:r>
            <a:endParaRPr lang="es-ES" sz="14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graphicFrame>
        <p:nvGraphicFramePr>
          <p:cNvPr id="2" name="Tabla 4">
            <a:extLst>
              <a:ext uri="{FF2B5EF4-FFF2-40B4-BE49-F238E27FC236}">
                <a16:creationId xmlns:a16="http://schemas.microsoft.com/office/drawing/2014/main" id="{A35C757E-0996-4A24-81C8-67C8F3A76B31}"/>
              </a:ext>
            </a:extLst>
          </p:cNvPr>
          <p:cNvGraphicFramePr>
            <a:graphicFrameLocks noGrp="1"/>
          </p:cNvGraphicFramePr>
          <p:nvPr>
            <p:extLst>
              <p:ext uri="{D42A27DB-BD31-4B8C-83A1-F6EECF244321}">
                <p14:modId xmlns:p14="http://schemas.microsoft.com/office/powerpoint/2010/main" val="647340664"/>
              </p:ext>
            </p:extLst>
          </p:nvPr>
        </p:nvGraphicFramePr>
        <p:xfrm>
          <a:off x="95278" y="3472725"/>
          <a:ext cx="4756912" cy="1341120"/>
        </p:xfrm>
        <a:graphic>
          <a:graphicData uri="http://schemas.openxmlformats.org/drawingml/2006/table">
            <a:tbl>
              <a:tblPr firstRow="1" bandRow="1">
                <a:tableStyleId>{5C22544A-7EE6-4342-B048-85BDC9FD1C3A}</a:tableStyleId>
              </a:tblPr>
              <a:tblGrid>
                <a:gridCol w="4756912">
                  <a:extLst>
                    <a:ext uri="{9D8B030D-6E8A-4147-A177-3AD203B41FA5}">
                      <a16:colId xmlns:a16="http://schemas.microsoft.com/office/drawing/2014/main" val="439245948"/>
                    </a:ext>
                  </a:extLst>
                </a:gridCol>
              </a:tblGrid>
              <a:tr h="247938">
                <a:tc>
                  <a:txBody>
                    <a:bodyPr/>
                    <a:lstStyle/>
                    <a:p>
                      <a:r>
                        <a:rPr lang="es-ES" sz="1600" b="1" dirty="0">
                          <a:latin typeface="Replica Pro" panose="020B0504020101020102"/>
                        </a:rPr>
                        <a:t>Libro del edificio existente</a:t>
                      </a:r>
                      <a:endParaRPr lang="es-ES" sz="1600" dirty="0"/>
                    </a:p>
                  </a:txBody>
                  <a:tcPr>
                    <a:solidFill>
                      <a:srgbClr val="81C9B3"/>
                    </a:solidFill>
                  </a:tcPr>
                </a:tc>
                <a:extLst>
                  <a:ext uri="{0D108BD9-81ED-4DB2-BD59-A6C34878D82A}">
                    <a16:rowId xmlns:a16="http://schemas.microsoft.com/office/drawing/2014/main" val="3997480907"/>
                  </a:ext>
                </a:extLst>
              </a:tr>
              <a:tr h="247938">
                <a:tc>
                  <a:txBody>
                    <a:bodyPr/>
                    <a:lstStyle/>
                    <a:p>
                      <a:r>
                        <a:rPr lang="es-ES" sz="1400" b="1" dirty="0">
                          <a:latin typeface="Replica Pro" panose="020B0504020101020102"/>
                        </a:rPr>
                        <a:t>Hasta 20 </a:t>
                      </a:r>
                      <a:r>
                        <a:rPr lang="es-ES" sz="1400" b="1" dirty="0" err="1">
                          <a:latin typeface="Replica Pro" panose="020B0504020101020102"/>
                        </a:rPr>
                        <a:t>viv</a:t>
                      </a:r>
                      <a:r>
                        <a:rPr lang="es-ES" sz="1400" b="1" dirty="0">
                          <a:latin typeface="Replica Pro" panose="020B0504020101020102"/>
                        </a:rPr>
                        <a:t> ( 700€+(60€x </a:t>
                      </a:r>
                      <a:r>
                        <a:rPr lang="es-ES" sz="1400" b="1" dirty="0" err="1">
                          <a:latin typeface="Replica Pro" panose="020B0504020101020102"/>
                        </a:rPr>
                        <a:t>nº</a:t>
                      </a:r>
                      <a:r>
                        <a:rPr lang="es-ES" sz="1400" b="1" dirty="0">
                          <a:latin typeface="Replica Pro" panose="020B0504020101020102"/>
                        </a:rPr>
                        <a:t> </a:t>
                      </a:r>
                      <a:r>
                        <a:rPr lang="es-ES" sz="1400" b="1" dirty="0" err="1">
                          <a:latin typeface="Replica Pro" panose="020B0504020101020102"/>
                        </a:rPr>
                        <a:t>viv</a:t>
                      </a:r>
                      <a:r>
                        <a:rPr lang="es-ES" sz="1400" b="1" dirty="0">
                          <a:latin typeface="Replica Pro" panose="020B0504020101020102"/>
                        </a:rPr>
                        <a:t>)</a:t>
                      </a:r>
                    </a:p>
                    <a:p>
                      <a:r>
                        <a:rPr lang="es-ES" sz="1400" b="1" dirty="0">
                          <a:latin typeface="Replica Pro" panose="020B0504020101020102"/>
                        </a:rPr>
                        <a:t>Más de 20 </a:t>
                      </a:r>
                      <a:r>
                        <a:rPr lang="es-ES" sz="1400" b="1" dirty="0" err="1">
                          <a:latin typeface="Replica Pro" panose="020B0504020101020102"/>
                        </a:rPr>
                        <a:t>viv</a:t>
                      </a:r>
                      <a:r>
                        <a:rPr lang="es-ES" sz="1400" b="1" dirty="0">
                          <a:latin typeface="Replica Pro" panose="020B0504020101020102"/>
                        </a:rPr>
                        <a:t> ( 1.100€+( 40€xnºviv) con un Max: 3500€</a:t>
                      </a:r>
                    </a:p>
                    <a:p>
                      <a:r>
                        <a:rPr lang="es-ES" sz="1400" b="1" dirty="0">
                          <a:latin typeface="Replica Pro" panose="020B0504020101020102"/>
                        </a:rPr>
                        <a:t>Si no dispone de ITE o similar la ayuda se incrementa un 50%</a:t>
                      </a:r>
                      <a:endParaRPr lang="es-ES" sz="1400" dirty="0"/>
                    </a:p>
                  </a:txBody>
                  <a:tcPr/>
                </a:tc>
                <a:extLst>
                  <a:ext uri="{0D108BD9-81ED-4DB2-BD59-A6C34878D82A}">
                    <a16:rowId xmlns:a16="http://schemas.microsoft.com/office/drawing/2014/main" val="3777780878"/>
                  </a:ext>
                </a:extLst>
              </a:tr>
              <a:tr h="247938">
                <a:tc>
                  <a:txBody>
                    <a:bodyPr/>
                    <a:lstStyle/>
                    <a:p>
                      <a:r>
                        <a:rPr lang="es-ES" sz="1200" dirty="0"/>
                        <a:t>Compatible con ayudas ( barrio), ( edificio), ( vivienda)</a:t>
                      </a:r>
                    </a:p>
                  </a:txBody>
                  <a:tcPr/>
                </a:tc>
                <a:extLst>
                  <a:ext uri="{0D108BD9-81ED-4DB2-BD59-A6C34878D82A}">
                    <a16:rowId xmlns:a16="http://schemas.microsoft.com/office/drawing/2014/main" val="108654258"/>
                  </a:ext>
                </a:extLst>
              </a:tr>
            </a:tbl>
          </a:graphicData>
        </a:graphic>
      </p:graphicFrame>
      <p:sp>
        <p:nvSpPr>
          <p:cNvPr id="13" name="Marcador de contenido 2">
            <a:extLst>
              <a:ext uri="{FF2B5EF4-FFF2-40B4-BE49-F238E27FC236}">
                <a16:creationId xmlns:a16="http://schemas.microsoft.com/office/drawing/2014/main" id="{B8352AA5-169A-4370-AF2B-F514434A3822}"/>
              </a:ext>
            </a:extLst>
          </p:cNvPr>
          <p:cNvSpPr txBox="1">
            <a:spLocks/>
          </p:cNvSpPr>
          <p:nvPr/>
        </p:nvSpPr>
        <p:spPr>
          <a:xfrm>
            <a:off x="-10982" y="1971773"/>
            <a:ext cx="4426489" cy="146534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r>
              <a:rPr lang="es-ES" sz="1600" b="1" dirty="0">
                <a:latin typeface="Replica Pro" panose="020B0504020101020102"/>
              </a:rPr>
              <a:t>Actuaciones subvencionables.</a:t>
            </a: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r>
              <a:rPr lang="es-ES" sz="1600" b="1" u="sng" dirty="0">
                <a:solidFill>
                  <a:srgbClr val="81C9B3"/>
                </a:solidFill>
                <a:latin typeface="Replica Pro" panose="020B0504020101020102"/>
              </a:rPr>
              <a:t>Libro edificio existente </a:t>
            </a:r>
            <a:r>
              <a:rPr lang="es-ES" sz="1600" b="1" u="sng" dirty="0">
                <a:latin typeface="Replica Pro" panose="020B0504020101020102"/>
              </a:rPr>
              <a:t>	</a:t>
            </a:r>
            <a:r>
              <a:rPr lang="es-ES" sz="1600" b="1" dirty="0">
                <a:latin typeface="Replica Pro" panose="020B0504020101020102"/>
              </a:rPr>
              <a:t>		</a:t>
            </a: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r>
              <a:rPr lang="es-ES" sz="1600" b="1" dirty="0">
                <a:latin typeface="Replica Pro" panose="020B0504020101020102"/>
              </a:rPr>
              <a:t>	</a:t>
            </a:r>
          </a:p>
          <a:p>
            <a:pPr marL="0" indent="0" fontAlgn="t">
              <a:lnSpc>
                <a:spcPct val="80000"/>
              </a:lnSpc>
              <a:spcBef>
                <a:spcPts val="0"/>
              </a:spcBef>
              <a:buFont typeface="Arial" panose="020B0604020202020204" pitchFamily="34" charset="0"/>
              <a:buNone/>
            </a:pPr>
            <a:endParaRPr lang="es-ES" sz="14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r>
              <a:rPr lang="es-ES" sz="1600" b="1" dirty="0">
                <a:latin typeface="Replica Pro" panose="020B0504020101020102"/>
              </a:rPr>
              <a:t>Cuantías</a:t>
            </a: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sp>
        <p:nvSpPr>
          <p:cNvPr id="14" name="Marcador de contenido 2">
            <a:extLst>
              <a:ext uri="{FF2B5EF4-FFF2-40B4-BE49-F238E27FC236}">
                <a16:creationId xmlns:a16="http://schemas.microsoft.com/office/drawing/2014/main" id="{31AF30CB-FF8B-4898-8556-DB0928DA1C40}"/>
              </a:ext>
            </a:extLst>
          </p:cNvPr>
          <p:cNvSpPr txBox="1">
            <a:spLocks/>
          </p:cNvSpPr>
          <p:nvPr/>
        </p:nvSpPr>
        <p:spPr>
          <a:xfrm>
            <a:off x="5272785" y="1854059"/>
            <a:ext cx="6908233" cy="1465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r>
              <a:rPr lang="es-ES" sz="1600" b="1" u="sng" dirty="0">
                <a:solidFill>
                  <a:srgbClr val="81C9B3"/>
                </a:solidFill>
                <a:latin typeface="Replica Pro" panose="020B0504020101020102"/>
              </a:rPr>
              <a:t>Proyecto</a:t>
            </a:r>
          </a:p>
          <a:p>
            <a:pPr marL="0" indent="0" fontAlgn="t">
              <a:lnSpc>
                <a:spcPct val="80000"/>
              </a:lnSpc>
              <a:spcBef>
                <a:spcPts val="0"/>
              </a:spcBef>
              <a:buFont typeface="Arial" panose="020B0604020202020204" pitchFamily="34" charset="0"/>
              <a:buNone/>
            </a:pPr>
            <a:r>
              <a:rPr lang="es-ES" sz="1600" b="1" dirty="0">
                <a:solidFill>
                  <a:srgbClr val="81C9B3"/>
                </a:solidFill>
                <a:latin typeface="Replica Pro" panose="020B0504020101020102"/>
              </a:rPr>
              <a:t> 	</a:t>
            </a:r>
            <a:r>
              <a:rPr lang="es-ES" sz="1600" b="1" dirty="0">
                <a:latin typeface="Replica Pro" panose="020B0504020101020102"/>
              </a:rPr>
              <a:t>			</a:t>
            </a:r>
          </a:p>
          <a:p>
            <a:pPr marL="0" indent="0" fontAlgn="t">
              <a:lnSpc>
                <a:spcPct val="80000"/>
              </a:lnSpc>
              <a:spcBef>
                <a:spcPts val="0"/>
              </a:spcBef>
              <a:buFont typeface="Arial" panose="020B0604020202020204" pitchFamily="34" charset="0"/>
              <a:buNone/>
            </a:pPr>
            <a:r>
              <a:rPr lang="es-ES" sz="1400" dirty="0">
                <a:latin typeface="Replica Pro" panose="020B0504020101020102"/>
              </a:rPr>
              <a:t>Disminución de la EPNR: mínimo 30%</a:t>
            </a:r>
          </a:p>
          <a:p>
            <a:pPr marL="0" indent="0" fontAlgn="t">
              <a:lnSpc>
                <a:spcPct val="80000"/>
              </a:lnSpc>
              <a:spcBef>
                <a:spcPts val="0"/>
              </a:spcBef>
              <a:buFont typeface="Arial" panose="020B0604020202020204" pitchFamily="34" charset="0"/>
              <a:buNone/>
            </a:pPr>
            <a:r>
              <a:rPr lang="es-ES" sz="1400" dirty="0">
                <a:latin typeface="Replica Pro" panose="020B0504020101020102"/>
              </a:rPr>
              <a:t>Disminución de la demanda: 1) Zonas climáticas D y E: un 35%  2) Zonas climáticas C: un 25% </a:t>
            </a:r>
          </a:p>
          <a:p>
            <a:pPr marL="0" indent="0" fontAlgn="t">
              <a:lnSpc>
                <a:spcPct val="80000"/>
              </a:lnSpc>
              <a:spcBef>
                <a:spcPts val="0"/>
              </a:spcBef>
              <a:buFont typeface="Arial" panose="020B0604020202020204" pitchFamily="34" charset="0"/>
              <a:buNone/>
            </a:pPr>
            <a:r>
              <a:rPr lang="es-ES" sz="1400" dirty="0">
                <a:latin typeface="Replica Pro" panose="020B0504020101020102"/>
              </a:rPr>
              <a:t>BIC</a:t>
            </a:r>
          </a:p>
          <a:p>
            <a:pPr marL="0" indent="0" fontAlgn="t">
              <a:lnSpc>
                <a:spcPct val="80000"/>
              </a:lnSpc>
              <a:spcBef>
                <a:spcPts val="0"/>
              </a:spcBef>
              <a:buFont typeface="Arial" panose="020B0604020202020204" pitchFamily="34" charset="0"/>
              <a:buNone/>
            </a:pPr>
            <a:endParaRPr lang="es-ES" sz="14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graphicFrame>
        <p:nvGraphicFramePr>
          <p:cNvPr id="15" name="Tabla 4">
            <a:extLst>
              <a:ext uri="{FF2B5EF4-FFF2-40B4-BE49-F238E27FC236}">
                <a16:creationId xmlns:a16="http://schemas.microsoft.com/office/drawing/2014/main" id="{AB7ACDDC-85B2-4E07-92BC-D67F3779FAA5}"/>
              </a:ext>
            </a:extLst>
          </p:cNvPr>
          <p:cNvGraphicFramePr>
            <a:graphicFrameLocks noGrp="1"/>
          </p:cNvGraphicFramePr>
          <p:nvPr>
            <p:extLst>
              <p:ext uri="{D42A27DB-BD31-4B8C-83A1-F6EECF244321}">
                <p14:modId xmlns:p14="http://schemas.microsoft.com/office/powerpoint/2010/main" val="2567650212"/>
              </p:ext>
            </p:extLst>
          </p:nvPr>
        </p:nvGraphicFramePr>
        <p:xfrm>
          <a:off x="5415296" y="3469174"/>
          <a:ext cx="4756912" cy="1341120"/>
        </p:xfrm>
        <a:graphic>
          <a:graphicData uri="http://schemas.openxmlformats.org/drawingml/2006/table">
            <a:tbl>
              <a:tblPr firstRow="1" bandRow="1">
                <a:tableStyleId>{5C22544A-7EE6-4342-B048-85BDC9FD1C3A}</a:tableStyleId>
              </a:tblPr>
              <a:tblGrid>
                <a:gridCol w="4756912">
                  <a:extLst>
                    <a:ext uri="{9D8B030D-6E8A-4147-A177-3AD203B41FA5}">
                      <a16:colId xmlns:a16="http://schemas.microsoft.com/office/drawing/2014/main" val="439245948"/>
                    </a:ext>
                  </a:extLst>
                </a:gridCol>
              </a:tblGrid>
              <a:tr h="247938">
                <a:tc>
                  <a:txBody>
                    <a:bodyPr/>
                    <a:lstStyle/>
                    <a:p>
                      <a:r>
                        <a:rPr lang="es-ES" sz="1600" b="1" dirty="0">
                          <a:latin typeface="Replica Pro" panose="020B0504020101020102"/>
                        </a:rPr>
                        <a:t>Proyecto de Rehabilitación</a:t>
                      </a:r>
                      <a:endParaRPr lang="es-ES" sz="1600" dirty="0"/>
                    </a:p>
                  </a:txBody>
                  <a:tcPr>
                    <a:solidFill>
                      <a:srgbClr val="81C9B3"/>
                    </a:solidFill>
                  </a:tcPr>
                </a:tc>
                <a:extLst>
                  <a:ext uri="{0D108BD9-81ED-4DB2-BD59-A6C34878D82A}">
                    <a16:rowId xmlns:a16="http://schemas.microsoft.com/office/drawing/2014/main" val="3997480907"/>
                  </a:ext>
                </a:extLst>
              </a:tr>
              <a:tr h="247938">
                <a:tc>
                  <a:txBody>
                    <a:bodyPr/>
                    <a:lstStyle/>
                    <a:p>
                      <a:r>
                        <a:rPr lang="es-ES" sz="1400" b="1" dirty="0">
                          <a:latin typeface="Replica Pro" panose="020B0504020101020102"/>
                        </a:rPr>
                        <a:t>Hasta 20 </a:t>
                      </a:r>
                      <a:r>
                        <a:rPr lang="es-ES" sz="1400" b="1" dirty="0" err="1">
                          <a:latin typeface="Replica Pro" panose="020B0504020101020102"/>
                        </a:rPr>
                        <a:t>viv</a:t>
                      </a:r>
                      <a:r>
                        <a:rPr lang="es-ES" sz="1400" b="1" dirty="0">
                          <a:latin typeface="Replica Pro" panose="020B0504020101020102"/>
                        </a:rPr>
                        <a:t> ( 4.000€+(700€x </a:t>
                      </a:r>
                      <a:r>
                        <a:rPr lang="es-ES" sz="1400" b="1" dirty="0" err="1">
                          <a:latin typeface="Replica Pro" panose="020B0504020101020102"/>
                        </a:rPr>
                        <a:t>nº</a:t>
                      </a:r>
                      <a:r>
                        <a:rPr lang="es-ES" sz="1400" b="1" dirty="0">
                          <a:latin typeface="Replica Pro" panose="020B0504020101020102"/>
                        </a:rPr>
                        <a:t> </a:t>
                      </a:r>
                      <a:r>
                        <a:rPr lang="es-ES" sz="1400" b="1" dirty="0" err="1">
                          <a:latin typeface="Replica Pro" panose="020B0504020101020102"/>
                        </a:rPr>
                        <a:t>viv</a:t>
                      </a:r>
                      <a:r>
                        <a:rPr lang="es-ES" sz="1400" b="1" dirty="0">
                          <a:latin typeface="Replica Pro" panose="020B0504020101020102"/>
                        </a:rPr>
                        <a:t>)</a:t>
                      </a:r>
                    </a:p>
                    <a:p>
                      <a:r>
                        <a:rPr lang="es-ES" sz="1400" b="1" dirty="0">
                          <a:latin typeface="Replica Pro" panose="020B0504020101020102"/>
                        </a:rPr>
                        <a:t>Más de 20 </a:t>
                      </a:r>
                      <a:r>
                        <a:rPr lang="es-ES" sz="1400" b="1" dirty="0" err="1">
                          <a:latin typeface="Replica Pro" panose="020B0504020101020102"/>
                        </a:rPr>
                        <a:t>viv</a:t>
                      </a:r>
                      <a:r>
                        <a:rPr lang="es-ES" sz="1400" b="1" dirty="0">
                          <a:latin typeface="Replica Pro" panose="020B0504020101020102"/>
                        </a:rPr>
                        <a:t> ( 12.000€+( 300€xnºviv) con un Max: 30.000€</a:t>
                      </a:r>
                    </a:p>
                    <a:p>
                      <a:endParaRPr lang="es-ES" sz="1400" b="1" dirty="0">
                        <a:latin typeface="Replica Pro" panose="020B0504020101020102"/>
                      </a:endParaRPr>
                    </a:p>
                  </a:txBody>
                  <a:tcPr/>
                </a:tc>
                <a:extLst>
                  <a:ext uri="{0D108BD9-81ED-4DB2-BD59-A6C34878D82A}">
                    <a16:rowId xmlns:a16="http://schemas.microsoft.com/office/drawing/2014/main" val="3777780878"/>
                  </a:ext>
                </a:extLst>
              </a:tr>
              <a:tr h="247938">
                <a:tc>
                  <a:txBody>
                    <a:bodyPr/>
                    <a:lstStyle/>
                    <a:p>
                      <a:r>
                        <a:rPr lang="es-ES" sz="1200" dirty="0"/>
                        <a:t>Compatible con ayudas ( barrio), ( edificio), ( vivienda)</a:t>
                      </a:r>
                    </a:p>
                  </a:txBody>
                  <a:tcPr/>
                </a:tc>
                <a:extLst>
                  <a:ext uri="{0D108BD9-81ED-4DB2-BD59-A6C34878D82A}">
                    <a16:rowId xmlns:a16="http://schemas.microsoft.com/office/drawing/2014/main" val="108654258"/>
                  </a:ext>
                </a:extLst>
              </a:tr>
            </a:tbl>
          </a:graphicData>
        </a:graphic>
      </p:graphicFrame>
      <p:pic>
        <p:nvPicPr>
          <p:cNvPr id="19" name="Imagen 18">
            <a:extLst>
              <a:ext uri="{FF2B5EF4-FFF2-40B4-BE49-F238E27FC236}">
                <a16:creationId xmlns:a16="http://schemas.microsoft.com/office/drawing/2014/main" id="{23674EDE-ED08-928E-F069-8D100AFA27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20" name="Imagen 19">
            <a:extLst>
              <a:ext uri="{FF2B5EF4-FFF2-40B4-BE49-F238E27FC236}">
                <a16:creationId xmlns:a16="http://schemas.microsoft.com/office/drawing/2014/main" id="{6DDA9016-3A39-9F0D-C983-8B49A3ADC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83420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EF20EEEB-26BB-486D-A44B-3376C9356900}"/>
              </a:ext>
            </a:extLst>
          </p:cNvPr>
          <p:cNvSpPr>
            <a:spLocks noGrp="1"/>
          </p:cNvSpPr>
          <p:nvPr>
            <p:ph idx="1"/>
          </p:nvPr>
        </p:nvSpPr>
        <p:spPr>
          <a:xfrm>
            <a:off x="10982" y="491162"/>
            <a:ext cx="10008065" cy="5356787"/>
          </a:xfrm>
        </p:spPr>
        <p:txBody>
          <a:bodyPr>
            <a:normAutofit/>
          </a:bodyPr>
          <a:lstStyle/>
          <a:p>
            <a:pPr marL="0" indent="0">
              <a:buNone/>
            </a:pPr>
            <a:r>
              <a:rPr lang="es-ES" sz="1600" b="1" dirty="0">
                <a:solidFill>
                  <a:srgbClr val="81C9B3"/>
                </a:solidFill>
                <a:latin typeface="Replica Pro" panose="020B0504020101020102"/>
              </a:rPr>
              <a:t>a) Bloque I:</a:t>
            </a:r>
          </a:p>
          <a:p>
            <a:pPr marL="0" indent="0">
              <a:buNone/>
            </a:pPr>
            <a:r>
              <a:rPr lang="es-ES" sz="1400" dirty="0">
                <a:latin typeface="Replica Pro" panose="020B0504020101020102"/>
              </a:rPr>
              <a:t>1.º Características constructivas del edificio, su estado de conservación y mantenimiento y las deficiencias constructivas funcionales, de seguridad y de habitabilidad observadas.</a:t>
            </a:r>
          </a:p>
          <a:p>
            <a:pPr marL="0" indent="0">
              <a:buNone/>
            </a:pPr>
            <a:r>
              <a:rPr lang="es-ES" sz="1400" dirty="0">
                <a:latin typeface="Replica Pro" panose="020B0504020101020102"/>
              </a:rPr>
              <a:t>2.º El comportamiento energético del edificio, mediante el Certificado de Eficiencia Energética, firmado por el técnico competente.</a:t>
            </a:r>
          </a:p>
          <a:p>
            <a:pPr marL="0" indent="0">
              <a:buNone/>
            </a:pPr>
            <a:r>
              <a:rPr lang="es-ES" sz="1400" dirty="0">
                <a:latin typeface="Replica Pro" panose="020B0504020101020102"/>
              </a:rPr>
              <a:t>3.º Las instrucciones de uso y mantenimiento del edificio y sus instalaciones.</a:t>
            </a:r>
          </a:p>
          <a:p>
            <a:pPr marL="0" indent="0">
              <a:buNone/>
            </a:pPr>
            <a:r>
              <a:rPr lang="es-ES" sz="1600" b="1" dirty="0">
                <a:solidFill>
                  <a:srgbClr val="81C9B3"/>
                </a:solidFill>
                <a:latin typeface="Replica Pro" panose="020B0504020101020102"/>
              </a:rPr>
              <a:t>b) Bloque II:</a:t>
            </a:r>
          </a:p>
          <a:p>
            <a:pPr marL="0" indent="0">
              <a:buNone/>
            </a:pPr>
            <a:r>
              <a:rPr lang="es-ES" sz="1400" dirty="0">
                <a:latin typeface="Replica Pro" panose="020B0504020101020102"/>
              </a:rPr>
              <a:t>1.º El diagnóstico del potencial de mejora de las prestaciones del edificio, en relación con los requisitos básicos definidos en la LOE, y</a:t>
            </a:r>
          </a:p>
          <a:p>
            <a:pPr marL="0" indent="0">
              <a:buNone/>
            </a:pPr>
            <a:r>
              <a:rPr lang="es-ES" sz="1400" dirty="0">
                <a:latin typeface="Replica Pro" panose="020B0504020101020102"/>
              </a:rPr>
              <a:t>2.º Un Plan de actuaciones para la renovación del edificio que permita alcanzar su optimo nivel de mejora, mediante una intervención, en su caso, por fases priorizada y valorada económicamente.</a:t>
            </a: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buNone/>
            </a:pPr>
            <a:r>
              <a:rPr lang="es-ES" sz="1400" dirty="0">
                <a:latin typeface="Replica Pro" panose="020B0504020101020102"/>
              </a:rPr>
              <a:t>El plan de actuaciones deberá incluir específicamente medidas o conjuntos de medidas que permiten alcanzar un ahorro en consumo de energía primaria no renovable superior al 30 %, indicando ahorro estimado en cada caso. Se plantearán medidas o conjuntos de medidas para cada uno de los tres niveles establecidos en los artículos 15 y 34 de este real decreto, para la cuantificación de las ayudas en los programas 1 y 3, reducción del consumo de energía primaria entre 30 y 45%, 45 y 60% y superior.</a:t>
            </a:r>
          </a:p>
          <a:p>
            <a:pPr marL="0" indent="0" fontAlgn="t">
              <a:lnSpc>
                <a:spcPct val="80000"/>
              </a:lnSpc>
              <a:spcBef>
                <a:spcPts val="0"/>
              </a:spcBef>
              <a:buNone/>
            </a:pPr>
            <a:endParaRPr lang="es-ES" sz="1800" i="0" u="none" strike="noStrike" dirty="0">
              <a:effectLst/>
              <a:latin typeface="Arial" panose="020B0604020202020204" pitchFamily="34" charset="0"/>
            </a:endParaRPr>
          </a:p>
          <a:p>
            <a:pPr marL="0" indent="0" fontAlgn="t">
              <a:lnSpc>
                <a:spcPct val="80000"/>
              </a:lnSpc>
              <a:spcBef>
                <a:spcPts val="0"/>
              </a:spcBef>
              <a:buNone/>
            </a:pPr>
            <a:r>
              <a:rPr lang="es-ES" sz="1600" b="1" dirty="0">
                <a:solidFill>
                  <a:srgbClr val="81C9B3"/>
                </a:solidFill>
                <a:latin typeface="Replica Pro" panose="020B0504020101020102"/>
              </a:rPr>
              <a:t>c) Bloque III:</a:t>
            </a:r>
            <a:endParaRPr lang="es-ES" sz="1800" b="1" dirty="0">
              <a:solidFill>
                <a:srgbClr val="81C9B3"/>
              </a:solidFill>
              <a:latin typeface="Replica Pro" panose="020B0504020101020102"/>
            </a:endParaRPr>
          </a:p>
          <a:p>
            <a:pPr marL="0" indent="0" algn="l">
              <a:buNone/>
            </a:pPr>
            <a:r>
              <a:rPr lang="es-ES" sz="1400" dirty="0">
                <a:latin typeface="Replica Pro" panose="020B0504020101020102"/>
              </a:rPr>
              <a:t>Resumen del Libro para propietarios y usuarios, ellos, escrito en un lenguaje práctico y fácil de interpretar para personas sin conocimientos técnicos en construcción, y que incida en explicar las ventajas que podrían apreciar en su edificio con la ejecución de las actuaciones propuestas </a:t>
            </a:r>
          </a:p>
          <a:p>
            <a:pPr marL="0" indent="0" fontAlgn="t">
              <a:lnSpc>
                <a:spcPct val="80000"/>
              </a:lnSpc>
              <a:spcBef>
                <a:spcPts val="0"/>
              </a:spcBef>
              <a:buNone/>
            </a:pPr>
            <a:endParaRPr lang="es-ES" sz="1800" i="0" u="none" strike="noStrike" dirty="0">
              <a:effectLst/>
              <a:latin typeface="Arial" panose="020B0604020202020204" pitchFamily="34" charset="0"/>
            </a:endParaRPr>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Libro</a:t>
            </a:r>
            <a:r>
              <a:rPr lang="ca-ES" sz="2400" b="1" dirty="0">
                <a:latin typeface="Replica Pro" panose="020B0504020101020102"/>
              </a:rPr>
              <a:t> del </a:t>
            </a:r>
            <a:r>
              <a:rPr lang="ca-ES" sz="2400" b="1" dirty="0" err="1">
                <a:latin typeface="Replica Pro" panose="020B0504020101020102"/>
              </a:rPr>
              <a:t>Edificio</a:t>
            </a:r>
            <a:r>
              <a:rPr lang="ca-ES" sz="2400" b="1" dirty="0">
                <a:latin typeface="Replica Pro" panose="020B0504020101020102"/>
              </a:rPr>
              <a:t> </a:t>
            </a:r>
            <a:r>
              <a:rPr lang="ca-ES" sz="2400" b="1" dirty="0" err="1">
                <a:latin typeface="Replica Pro" panose="020B0504020101020102"/>
              </a:rPr>
              <a:t>Existente</a:t>
            </a:r>
            <a:r>
              <a:rPr lang="ca-ES" sz="2400" b="1" dirty="0">
                <a:latin typeface="Replica Pro" panose="020B0504020101020102"/>
              </a:rPr>
              <a:t>. </a:t>
            </a:r>
            <a:r>
              <a:rPr lang="ca-ES" b="1" dirty="0">
                <a:latin typeface="Replica Pro" panose="020B0504020101020102"/>
              </a:rPr>
              <a:t>( </a:t>
            </a:r>
            <a:r>
              <a:rPr lang="ca-ES" b="1" dirty="0" err="1">
                <a:latin typeface="Replica Pro" panose="020B0504020101020102"/>
              </a:rPr>
              <a:t>Anexo</a:t>
            </a:r>
            <a:r>
              <a:rPr lang="ca-ES" b="1" dirty="0">
                <a:latin typeface="Replica Pro" panose="020B0504020101020102"/>
              </a:rPr>
              <a:t> 1 RD 853/2021)</a:t>
            </a:r>
            <a:endParaRPr lang="es-ES" dirty="0">
              <a:latin typeface="Replica Pro" panose="020B0504020101020102"/>
            </a:endParaRPr>
          </a:p>
        </p:txBody>
      </p:sp>
      <p:pic>
        <p:nvPicPr>
          <p:cNvPr id="5" name="Imagen 4">
            <a:extLst>
              <a:ext uri="{FF2B5EF4-FFF2-40B4-BE49-F238E27FC236}">
                <a16:creationId xmlns:a16="http://schemas.microsoft.com/office/drawing/2014/main" id="{DA2D26E8-748A-42B8-986A-D8250E468267}"/>
              </a:ext>
            </a:extLst>
          </p:cNvPr>
          <p:cNvPicPr>
            <a:picLocks noChangeAspect="1"/>
          </p:cNvPicPr>
          <p:nvPr/>
        </p:nvPicPr>
        <p:blipFill>
          <a:blip r:embed="rId2"/>
          <a:stretch>
            <a:fillRect/>
          </a:stretch>
        </p:blipFill>
        <p:spPr>
          <a:xfrm>
            <a:off x="10178439" y="438738"/>
            <a:ext cx="2031131" cy="2292845"/>
          </a:xfrm>
          <a:prstGeom prst="rect">
            <a:avLst/>
          </a:prstGeom>
        </p:spPr>
      </p:pic>
      <p:pic>
        <p:nvPicPr>
          <p:cNvPr id="10" name="Imagen 9">
            <a:extLst>
              <a:ext uri="{FF2B5EF4-FFF2-40B4-BE49-F238E27FC236}">
                <a16:creationId xmlns:a16="http://schemas.microsoft.com/office/drawing/2014/main" id="{1DB0994C-74B3-43B2-A5C7-46D1FC0DB807}"/>
              </a:ext>
            </a:extLst>
          </p:cNvPr>
          <p:cNvPicPr>
            <a:picLocks noChangeAspect="1"/>
          </p:cNvPicPr>
          <p:nvPr/>
        </p:nvPicPr>
        <p:blipFill>
          <a:blip r:embed="rId3"/>
          <a:stretch>
            <a:fillRect/>
          </a:stretch>
        </p:blipFill>
        <p:spPr>
          <a:xfrm>
            <a:off x="10145450" y="2948080"/>
            <a:ext cx="2064120" cy="2902159"/>
          </a:xfrm>
          <a:prstGeom prst="rect">
            <a:avLst/>
          </a:prstGeom>
        </p:spPr>
      </p:pic>
      <p:pic>
        <p:nvPicPr>
          <p:cNvPr id="14" name="Imagen 13">
            <a:extLst>
              <a:ext uri="{FF2B5EF4-FFF2-40B4-BE49-F238E27FC236}">
                <a16:creationId xmlns:a16="http://schemas.microsoft.com/office/drawing/2014/main" id="{1E9AD696-1C5F-F269-F5B3-4D352F8A6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5" name="Imagen 14">
            <a:extLst>
              <a:ext uri="{FF2B5EF4-FFF2-40B4-BE49-F238E27FC236}">
                <a16:creationId xmlns:a16="http://schemas.microsoft.com/office/drawing/2014/main" id="{B062C1F7-E8F3-912A-ACA5-A5C1EF9733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51936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Proyecto</a:t>
            </a:r>
            <a:r>
              <a:rPr lang="ca-ES" sz="2400" b="1" dirty="0">
                <a:latin typeface="Replica Pro" panose="020B0504020101020102"/>
              </a:rPr>
              <a:t> o </a:t>
            </a:r>
            <a:r>
              <a:rPr lang="ca-ES" sz="2400" b="1" dirty="0" err="1">
                <a:latin typeface="Replica Pro" panose="020B0504020101020102"/>
              </a:rPr>
              <a:t>memoria</a:t>
            </a:r>
            <a:r>
              <a:rPr lang="ca-ES" sz="2400" b="1" dirty="0">
                <a:latin typeface="Replica Pro" panose="020B0504020101020102"/>
              </a:rPr>
              <a:t> valorada.</a:t>
            </a:r>
            <a:endParaRPr lang="es-ES" sz="2400" dirty="0">
              <a:latin typeface="Replica Pro" panose="020B0504020101020102"/>
            </a:endParaRPr>
          </a:p>
        </p:txBody>
      </p:sp>
      <p:pic>
        <p:nvPicPr>
          <p:cNvPr id="14" name="Imagen 13">
            <a:extLst>
              <a:ext uri="{FF2B5EF4-FFF2-40B4-BE49-F238E27FC236}">
                <a16:creationId xmlns:a16="http://schemas.microsoft.com/office/drawing/2014/main" id="{9BE91696-93B5-8187-2536-5BD34664F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283128"/>
            <a:ext cx="1387254" cy="541548"/>
          </a:xfrm>
          <a:prstGeom prst="rect">
            <a:avLst/>
          </a:prstGeom>
        </p:spPr>
      </p:pic>
      <p:pic>
        <p:nvPicPr>
          <p:cNvPr id="15" name="Imagen 14">
            <a:extLst>
              <a:ext uri="{FF2B5EF4-FFF2-40B4-BE49-F238E27FC236}">
                <a16:creationId xmlns:a16="http://schemas.microsoft.com/office/drawing/2014/main" id="{7D1C76D1-3CC4-BB6E-3A62-AD82A7434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pic>
        <p:nvPicPr>
          <p:cNvPr id="3" name="Imagen 2">
            <a:extLst>
              <a:ext uri="{FF2B5EF4-FFF2-40B4-BE49-F238E27FC236}">
                <a16:creationId xmlns:a16="http://schemas.microsoft.com/office/drawing/2014/main" id="{AD48A1EC-DB2E-C727-873F-8BE33106BED0}"/>
              </a:ext>
            </a:extLst>
          </p:cNvPr>
          <p:cNvPicPr>
            <a:picLocks noChangeAspect="1"/>
          </p:cNvPicPr>
          <p:nvPr/>
        </p:nvPicPr>
        <p:blipFill rotWithShape="1">
          <a:blip r:embed="rId4">
            <a:extLst>
              <a:ext uri="{28A0092B-C50C-407E-A947-70E740481C1C}">
                <a14:useLocalDpi xmlns:a14="http://schemas.microsoft.com/office/drawing/2010/main" val="0"/>
              </a:ext>
            </a:extLst>
          </a:blip>
          <a:srcRect l="11428" t="41722" r="10099" b="8599"/>
          <a:stretch/>
        </p:blipFill>
        <p:spPr>
          <a:xfrm>
            <a:off x="283781" y="862149"/>
            <a:ext cx="10172437" cy="3431177"/>
          </a:xfrm>
          <a:prstGeom prst="rect">
            <a:avLst/>
          </a:prstGeom>
        </p:spPr>
      </p:pic>
    </p:spTree>
    <p:extLst>
      <p:ext uri="{BB962C8B-B14F-4D97-AF65-F5344CB8AC3E}">
        <p14:creationId xmlns:p14="http://schemas.microsoft.com/office/powerpoint/2010/main" val="3210500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Contratos</a:t>
            </a:r>
            <a:r>
              <a:rPr lang="ca-ES" sz="2400" b="1" dirty="0">
                <a:latin typeface="Replica Pro" panose="020B0504020101020102"/>
              </a:rPr>
              <a:t> tipo de </a:t>
            </a:r>
            <a:r>
              <a:rPr lang="ca-ES" sz="2400" b="1" dirty="0" err="1">
                <a:latin typeface="Replica Pro" panose="020B0504020101020102"/>
              </a:rPr>
              <a:t>Proyecto</a:t>
            </a:r>
            <a:r>
              <a:rPr lang="ca-ES" sz="2400" b="1" dirty="0">
                <a:latin typeface="Replica Pro" panose="020B0504020101020102"/>
              </a:rPr>
              <a:t> y LEE</a:t>
            </a:r>
            <a:endParaRPr lang="es-ES" dirty="0">
              <a:latin typeface="Replica Pro" panose="020B0504020101020102"/>
            </a:endParaRPr>
          </a:p>
        </p:txBody>
      </p:sp>
      <p:pic>
        <p:nvPicPr>
          <p:cNvPr id="14" name="Imagen 13">
            <a:extLst>
              <a:ext uri="{FF2B5EF4-FFF2-40B4-BE49-F238E27FC236}">
                <a16:creationId xmlns:a16="http://schemas.microsoft.com/office/drawing/2014/main" id="{3B0D8F3E-B921-485E-8744-A779D3CE4415}"/>
              </a:ext>
            </a:extLst>
          </p:cNvPr>
          <p:cNvPicPr>
            <a:picLocks noChangeAspect="1"/>
          </p:cNvPicPr>
          <p:nvPr/>
        </p:nvPicPr>
        <p:blipFill>
          <a:blip r:embed="rId2"/>
          <a:stretch>
            <a:fillRect/>
          </a:stretch>
        </p:blipFill>
        <p:spPr>
          <a:xfrm>
            <a:off x="8282733" y="780170"/>
            <a:ext cx="3726602" cy="4451807"/>
          </a:xfrm>
          <a:prstGeom prst="rect">
            <a:avLst/>
          </a:prstGeom>
        </p:spPr>
      </p:pic>
      <p:pic>
        <p:nvPicPr>
          <p:cNvPr id="16" name="Imagen 15">
            <a:extLst>
              <a:ext uri="{FF2B5EF4-FFF2-40B4-BE49-F238E27FC236}">
                <a16:creationId xmlns:a16="http://schemas.microsoft.com/office/drawing/2014/main" id="{C1568571-5241-4DC9-8830-1C87B959B12A}"/>
              </a:ext>
            </a:extLst>
          </p:cNvPr>
          <p:cNvPicPr>
            <a:picLocks noChangeAspect="1"/>
          </p:cNvPicPr>
          <p:nvPr/>
        </p:nvPicPr>
        <p:blipFill rotWithShape="1">
          <a:blip r:embed="rId3"/>
          <a:srcRect l="13468" r="12157"/>
          <a:stretch/>
        </p:blipFill>
        <p:spPr>
          <a:xfrm>
            <a:off x="4283257" y="594506"/>
            <a:ext cx="3531509" cy="4716807"/>
          </a:xfrm>
          <a:prstGeom prst="rect">
            <a:avLst/>
          </a:prstGeom>
        </p:spPr>
      </p:pic>
      <p:pic>
        <p:nvPicPr>
          <p:cNvPr id="19" name="Imagen 18">
            <a:extLst>
              <a:ext uri="{FF2B5EF4-FFF2-40B4-BE49-F238E27FC236}">
                <a16:creationId xmlns:a16="http://schemas.microsoft.com/office/drawing/2014/main" id="{04538873-4001-41FE-8FE4-2DE0B9740348}"/>
              </a:ext>
            </a:extLst>
          </p:cNvPr>
          <p:cNvPicPr>
            <a:picLocks noChangeAspect="1"/>
          </p:cNvPicPr>
          <p:nvPr/>
        </p:nvPicPr>
        <p:blipFill>
          <a:blip r:embed="rId4"/>
          <a:stretch>
            <a:fillRect/>
          </a:stretch>
        </p:blipFill>
        <p:spPr>
          <a:xfrm>
            <a:off x="12939" y="780170"/>
            <a:ext cx="3815034" cy="4416258"/>
          </a:xfrm>
          <a:prstGeom prst="rect">
            <a:avLst/>
          </a:prstGeom>
        </p:spPr>
      </p:pic>
      <p:sp>
        <p:nvSpPr>
          <p:cNvPr id="20" name="Flecha: a la derecha 19">
            <a:extLst>
              <a:ext uri="{FF2B5EF4-FFF2-40B4-BE49-F238E27FC236}">
                <a16:creationId xmlns:a16="http://schemas.microsoft.com/office/drawing/2014/main" id="{76CDF9F2-578A-4C71-BCBB-C930EFBAD957}"/>
              </a:ext>
            </a:extLst>
          </p:cNvPr>
          <p:cNvSpPr/>
          <p:nvPr/>
        </p:nvSpPr>
        <p:spPr>
          <a:xfrm rot="5400000">
            <a:off x="1630792" y="546542"/>
            <a:ext cx="327170" cy="27457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2" name="Flecha: a la derecha 21">
            <a:extLst>
              <a:ext uri="{FF2B5EF4-FFF2-40B4-BE49-F238E27FC236}">
                <a16:creationId xmlns:a16="http://schemas.microsoft.com/office/drawing/2014/main" id="{47D19760-D83F-4319-B0AA-3B5732CD60A7}"/>
              </a:ext>
            </a:extLst>
          </p:cNvPr>
          <p:cNvSpPr/>
          <p:nvPr/>
        </p:nvSpPr>
        <p:spPr>
          <a:xfrm rot="5400000">
            <a:off x="5750099" y="546543"/>
            <a:ext cx="327170" cy="27457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23" name="Flecha: a la derecha 22">
            <a:extLst>
              <a:ext uri="{FF2B5EF4-FFF2-40B4-BE49-F238E27FC236}">
                <a16:creationId xmlns:a16="http://schemas.microsoft.com/office/drawing/2014/main" id="{7F52CDA2-F9D4-4896-9A36-D85A3FC81F34}"/>
              </a:ext>
            </a:extLst>
          </p:cNvPr>
          <p:cNvSpPr/>
          <p:nvPr/>
        </p:nvSpPr>
        <p:spPr>
          <a:xfrm rot="5400000">
            <a:off x="9865484" y="541337"/>
            <a:ext cx="327170" cy="27457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pic>
        <p:nvPicPr>
          <p:cNvPr id="17" name="Imagen 16">
            <a:extLst>
              <a:ext uri="{FF2B5EF4-FFF2-40B4-BE49-F238E27FC236}">
                <a16:creationId xmlns:a16="http://schemas.microsoft.com/office/drawing/2014/main" id="{902081B9-0FFC-87AB-8CD8-17329FD7E9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8" name="Imagen 17">
            <a:extLst>
              <a:ext uri="{FF2B5EF4-FFF2-40B4-BE49-F238E27FC236}">
                <a16:creationId xmlns:a16="http://schemas.microsoft.com/office/drawing/2014/main" id="{CDF63875-9C82-5D42-D64D-A9D6970CD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347531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9EB2C97-8946-2C39-1000-A380DB10A9B1}"/>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Marcador de contenido 2">
            <a:extLst>
              <a:ext uri="{FF2B5EF4-FFF2-40B4-BE49-F238E27FC236}">
                <a16:creationId xmlns:a16="http://schemas.microsoft.com/office/drawing/2014/main" id="{5A77519C-A712-E3DE-3332-178F48E96AAA}"/>
              </a:ext>
            </a:extLst>
          </p:cNvPr>
          <p:cNvSpPr txBox="1">
            <a:spLocks/>
          </p:cNvSpPr>
          <p:nvPr/>
        </p:nvSpPr>
        <p:spPr>
          <a:xfrm>
            <a:off x="102031" y="572666"/>
            <a:ext cx="11443819" cy="576759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1800" b="0" i="0" u="none" strike="noStrike" baseline="0" dirty="0">
              <a:solidFill>
                <a:srgbClr val="000000"/>
              </a:solidFill>
              <a:latin typeface="Replica Pro" panose="020B0504020101020102"/>
            </a:endParaRPr>
          </a:p>
          <a:p>
            <a:pPr marL="0" indent="0">
              <a:buNone/>
            </a:pPr>
            <a:endParaRPr lang="es-ES" sz="1800" b="0" i="0" u="none" strike="noStrike" baseline="0" dirty="0">
              <a:solidFill>
                <a:srgbClr val="000000"/>
              </a:solidFill>
              <a:latin typeface="Replica Pro" panose="020B0504020101020102"/>
            </a:endParaRPr>
          </a:p>
          <a:p>
            <a:pPr marL="0" indent="0">
              <a:buNone/>
            </a:pPr>
            <a:r>
              <a:rPr lang="es-ES" sz="1800" b="1" i="0" u="none" strike="noStrike" baseline="0" dirty="0">
                <a:solidFill>
                  <a:srgbClr val="000000"/>
                </a:solidFill>
                <a:latin typeface="Replica Pro" panose="020B0504020101020102"/>
              </a:rPr>
              <a:t>1.- MEJORA DE LA EFICIENCIA ENERGÉTICA. </a:t>
            </a:r>
            <a:r>
              <a:rPr lang="es-ES" sz="1800" i="0" u="none" strike="noStrike" baseline="0" dirty="0">
                <a:solidFill>
                  <a:srgbClr val="000000"/>
                </a:solidFill>
                <a:latin typeface="Replica Pro" panose="020B0504020101020102"/>
              </a:rPr>
              <a:t>( EDIFICIO Y VIVIENDA)</a:t>
            </a:r>
          </a:p>
          <a:p>
            <a:pPr marL="0" indent="0">
              <a:buNone/>
            </a:pPr>
            <a:endParaRPr lang="es-ES" sz="1800" b="0" i="0" u="none" strike="noStrike" baseline="0" dirty="0">
              <a:solidFill>
                <a:srgbClr val="000000"/>
              </a:solidFill>
              <a:latin typeface="Replica Pro" panose="020B0504020101020102"/>
            </a:endParaRPr>
          </a:p>
          <a:p>
            <a:pPr marL="0" indent="0">
              <a:buNone/>
            </a:pPr>
            <a:r>
              <a:rPr lang="es-ES" sz="1800" b="0" i="0" u="none" strike="noStrike" baseline="0" dirty="0">
                <a:solidFill>
                  <a:srgbClr val="000000"/>
                </a:solidFill>
                <a:latin typeface="Replica Pro" panose="020B0504020101020102"/>
              </a:rPr>
              <a:t>	MEDIAS PASIVAS- Mediante soluciones constructivas y del propio diseño arquitectónico. Se centran en actuaciones en la envolvente 	térmica.</a:t>
            </a:r>
          </a:p>
          <a:p>
            <a:pPr marL="0" indent="0">
              <a:buNone/>
            </a:pPr>
            <a:endParaRPr lang="es-ES" sz="1800" dirty="0">
              <a:solidFill>
                <a:srgbClr val="000000"/>
              </a:solidFill>
              <a:latin typeface="Replica Pro" panose="020B0504020101020102"/>
            </a:endParaRPr>
          </a:p>
          <a:p>
            <a:pPr marL="0" indent="0">
              <a:buNone/>
            </a:pPr>
            <a:r>
              <a:rPr lang="es-ES" sz="1800" dirty="0">
                <a:solidFill>
                  <a:srgbClr val="000000"/>
                </a:solidFill>
                <a:latin typeface="Replica Pro" panose="020B0504020101020102"/>
              </a:rPr>
              <a:t>		Convencionales: las utilizadas habitualmente en los edificios para reducir su demanda energética como, las que afectan a 		las fachadas, cubiertas, carpinterías exteriores, vidrios y protecciones solares.</a:t>
            </a:r>
          </a:p>
          <a:p>
            <a:pPr marL="0" indent="0">
              <a:buNone/>
            </a:pPr>
            <a:r>
              <a:rPr lang="es-ES" sz="1800" dirty="0">
                <a:solidFill>
                  <a:srgbClr val="000000"/>
                </a:solidFill>
                <a:latin typeface="Replica Pro" panose="020B0504020101020102"/>
              </a:rPr>
              <a:t>		No convencionales: las conocidas como medidas de arquitectura “ bioclimática” como, muros </a:t>
            </a:r>
            <a:r>
              <a:rPr lang="es-ES" sz="1800" dirty="0" err="1">
                <a:solidFill>
                  <a:srgbClr val="000000"/>
                </a:solidFill>
                <a:latin typeface="Replica Pro" panose="020B0504020101020102"/>
              </a:rPr>
              <a:t>trombe</a:t>
            </a:r>
            <a:r>
              <a:rPr lang="es-ES" sz="1800" dirty="0">
                <a:solidFill>
                  <a:srgbClr val="000000"/>
                </a:solidFill>
                <a:latin typeface="Replica Pro" panose="020B0504020101020102"/>
              </a:rPr>
              <a:t>, sistemas de 			</a:t>
            </a:r>
            <a:r>
              <a:rPr lang="es-ES" sz="1800" dirty="0" err="1">
                <a:solidFill>
                  <a:srgbClr val="000000"/>
                </a:solidFill>
                <a:latin typeface="Replica Pro" panose="020B0504020101020102"/>
              </a:rPr>
              <a:t>sombreamiento</a:t>
            </a:r>
            <a:r>
              <a:rPr lang="es-ES" sz="1800" dirty="0">
                <a:solidFill>
                  <a:srgbClr val="000000"/>
                </a:solidFill>
                <a:latin typeface="Replica Pro" panose="020B0504020101020102"/>
              </a:rPr>
              <a:t>, ventilación natural, </a:t>
            </a:r>
            <a:r>
              <a:rPr lang="es-ES" sz="1800" dirty="0" err="1">
                <a:solidFill>
                  <a:srgbClr val="000000"/>
                </a:solidFill>
                <a:latin typeface="Replica Pro" panose="020B0504020101020102"/>
              </a:rPr>
              <a:t>ect</a:t>
            </a:r>
            <a:endParaRPr lang="es-ES" sz="1800" dirty="0">
              <a:solidFill>
                <a:srgbClr val="000000"/>
              </a:solidFill>
              <a:latin typeface="Replica Pro" panose="020B0504020101020102"/>
            </a:endParaRPr>
          </a:p>
          <a:p>
            <a:pPr marL="0" indent="0">
              <a:buNone/>
            </a:pPr>
            <a:endParaRPr lang="es-ES" sz="1800" b="0" i="0" u="none" strike="noStrike" baseline="0" dirty="0">
              <a:solidFill>
                <a:srgbClr val="000000"/>
              </a:solidFill>
              <a:latin typeface="Replica Pro" panose="020B0504020101020102"/>
            </a:endParaRPr>
          </a:p>
          <a:p>
            <a:pPr marL="0" indent="0">
              <a:buNone/>
            </a:pPr>
            <a:r>
              <a:rPr lang="es-ES" sz="1800" dirty="0">
                <a:solidFill>
                  <a:srgbClr val="000000"/>
                </a:solidFill>
                <a:latin typeface="Replica Pro" panose="020B0504020101020102"/>
              </a:rPr>
              <a:t>	MEDIAS ACTIVAS- Se basan en la </a:t>
            </a:r>
            <a:r>
              <a:rPr lang="es-ES" sz="1800" dirty="0" err="1">
                <a:solidFill>
                  <a:srgbClr val="000000"/>
                </a:solidFill>
                <a:latin typeface="Replica Pro" panose="020B0504020101020102"/>
              </a:rPr>
              <a:t>la</a:t>
            </a:r>
            <a:r>
              <a:rPr lang="es-ES" sz="1800" dirty="0">
                <a:solidFill>
                  <a:srgbClr val="000000"/>
                </a:solidFill>
                <a:latin typeface="Replica Pro" panose="020B0504020101020102"/>
              </a:rPr>
              <a:t> intervención sobre las instalaciones u otras soluciones tecnológicas que permitan alcanzar las 		condiciones de confort en el interior del edificio.</a:t>
            </a:r>
            <a:endParaRPr lang="es-ES" sz="1800" b="0" i="0" u="none" strike="noStrike" baseline="0" dirty="0">
              <a:solidFill>
                <a:srgbClr val="000000"/>
              </a:solidFill>
              <a:latin typeface="Replica Pro" panose="020B0504020101020102"/>
            </a:endParaRPr>
          </a:p>
          <a:p>
            <a:pPr marL="0" indent="0">
              <a:buNone/>
            </a:pPr>
            <a:endParaRPr lang="es-ES" sz="1800" dirty="0">
              <a:solidFill>
                <a:srgbClr val="000000"/>
              </a:solidFill>
              <a:latin typeface="Replica Pro" panose="020B0504020101020102"/>
            </a:endParaRPr>
          </a:p>
          <a:p>
            <a:pPr marL="0" indent="0">
              <a:buNone/>
            </a:pPr>
            <a:r>
              <a:rPr lang="es-ES" sz="1800" b="1" dirty="0">
                <a:solidFill>
                  <a:srgbClr val="000000"/>
                </a:solidFill>
                <a:latin typeface="Replica Pro" panose="020B0504020101020102"/>
              </a:rPr>
              <a:t>2.- MEJORA DE LA ACCESIBILIDAD </a:t>
            </a:r>
            <a:r>
              <a:rPr lang="es-ES" sz="1800" dirty="0">
                <a:solidFill>
                  <a:srgbClr val="000000"/>
                </a:solidFill>
                <a:latin typeface="Replica Pro" panose="020B0504020101020102"/>
              </a:rPr>
              <a:t>(ej. ascensores) ( EDIFICIO)</a:t>
            </a:r>
          </a:p>
          <a:p>
            <a:pPr marL="0" indent="0">
              <a:buNone/>
            </a:pPr>
            <a:endParaRPr lang="es-ES" sz="1800" dirty="0">
              <a:solidFill>
                <a:srgbClr val="000000"/>
              </a:solidFill>
              <a:latin typeface="Replica Pro" panose="020B0504020101020102"/>
            </a:endParaRPr>
          </a:p>
          <a:p>
            <a:pPr marL="0" indent="0">
              <a:buNone/>
            </a:pPr>
            <a:r>
              <a:rPr lang="es-ES" sz="1800" b="1" dirty="0">
                <a:solidFill>
                  <a:srgbClr val="000000"/>
                </a:solidFill>
                <a:latin typeface="Replica Pro" panose="020B0504020101020102"/>
              </a:rPr>
              <a:t>3.- CONSERVACIÓN </a:t>
            </a:r>
            <a:r>
              <a:rPr lang="es-ES" sz="1800" dirty="0">
                <a:solidFill>
                  <a:srgbClr val="000000"/>
                </a:solidFill>
                <a:latin typeface="Replica Pro" panose="020B0504020101020102"/>
              </a:rPr>
              <a:t>(EDIFICIO)</a:t>
            </a:r>
          </a:p>
          <a:p>
            <a:pPr marL="0" indent="0">
              <a:buNone/>
            </a:pPr>
            <a:r>
              <a:rPr lang="es-ES" sz="1800" dirty="0">
                <a:solidFill>
                  <a:srgbClr val="000000"/>
                </a:solidFill>
                <a:latin typeface="Replica Pro" panose="020B0504020101020102"/>
              </a:rPr>
              <a:t>Adecuación estructural, funcional, de la habitabilidad y salubridad, de las instalaciones a la normativa vigente, de ornato y conservación de condiciones estéticas.</a:t>
            </a:r>
          </a:p>
          <a:p>
            <a:pPr marL="0" indent="0">
              <a:buNone/>
            </a:pPr>
            <a:r>
              <a:rPr lang="es-ES" sz="1800" dirty="0">
                <a:solidFill>
                  <a:srgbClr val="000000"/>
                </a:solidFill>
                <a:latin typeface="Replica Pro" panose="020B0504020101020102"/>
              </a:rPr>
              <a:t>     </a:t>
            </a:r>
          </a:p>
          <a:p>
            <a:pPr marL="0" indent="0">
              <a:buNone/>
            </a:pPr>
            <a:endParaRPr lang="es-ES" sz="1800" dirty="0">
              <a:solidFill>
                <a:srgbClr val="000000"/>
              </a:solidFill>
              <a:latin typeface="Replica Pro" panose="020B0504020101020102"/>
            </a:endParaRPr>
          </a:p>
          <a:p>
            <a:pPr marL="0" inden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a:buNone/>
            </a:pPr>
            <a:endParaRPr lang="es-ES" sz="1800" dirty="0">
              <a:solidFill>
                <a:srgbClr val="000000"/>
              </a:solidFill>
              <a:latin typeface="Replica Pro" panose="020B0504020101020102"/>
            </a:endParaRPr>
          </a:p>
          <a:p>
            <a:pPr marL="0" indent="0">
              <a:buNone/>
            </a:pPr>
            <a:endParaRPr lang="es-ES" sz="1800" dirty="0">
              <a:solidFill>
                <a:srgbClr val="000000"/>
              </a:solidFill>
              <a:latin typeface="Replica Pro" panose="020B0504020101020102"/>
            </a:endParaRPr>
          </a:p>
          <a:p>
            <a:pPr marL="0" indent="0">
              <a:buNone/>
            </a:pPr>
            <a:endParaRPr lang="es-ES" sz="1800" dirty="0">
              <a:solidFill>
                <a:srgbClr val="000000"/>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pic>
        <p:nvPicPr>
          <p:cNvPr id="10" name="Imagen 9">
            <a:extLst>
              <a:ext uri="{FF2B5EF4-FFF2-40B4-BE49-F238E27FC236}">
                <a16:creationId xmlns:a16="http://schemas.microsoft.com/office/drawing/2014/main" id="{49D50942-3633-D40E-35DD-89BCCEA2EB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909" y="6340256"/>
            <a:ext cx="1387254" cy="541548"/>
          </a:xfrm>
          <a:prstGeom prst="rect">
            <a:avLst/>
          </a:prstGeom>
        </p:spPr>
      </p:pic>
      <p:pic>
        <p:nvPicPr>
          <p:cNvPr id="12" name="Imagen 11">
            <a:extLst>
              <a:ext uri="{FF2B5EF4-FFF2-40B4-BE49-F238E27FC236}">
                <a16:creationId xmlns:a16="http://schemas.microsoft.com/office/drawing/2014/main" id="{D1EE4C2C-5EAE-22AA-B4C0-FC056734B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
        <p:nvSpPr>
          <p:cNvPr id="15" name="Marcador de texto 7">
            <a:extLst>
              <a:ext uri="{FF2B5EF4-FFF2-40B4-BE49-F238E27FC236}">
                <a16:creationId xmlns:a16="http://schemas.microsoft.com/office/drawing/2014/main" id="{0D5D5274-14EC-999D-5200-883D4730B98D}"/>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Tipos</a:t>
            </a:r>
            <a:r>
              <a:rPr lang="ca-ES" sz="2400" b="1" dirty="0">
                <a:latin typeface="Replica Pro" panose="020B0504020101020102"/>
              </a:rPr>
              <a:t> de </a:t>
            </a:r>
            <a:r>
              <a:rPr lang="ca-ES" sz="2400" b="1" dirty="0" err="1">
                <a:latin typeface="Replica Pro" panose="020B0504020101020102"/>
              </a:rPr>
              <a:t>actuaciones</a:t>
            </a:r>
            <a:r>
              <a:rPr lang="ca-ES" sz="2400" b="1" dirty="0">
                <a:latin typeface="Replica Pro" panose="020B0504020101020102"/>
              </a:rPr>
              <a:t>.</a:t>
            </a:r>
            <a:endParaRPr lang="es-ES" sz="2400" dirty="0">
              <a:latin typeface="Replica Pro" panose="020B0504020101020102"/>
            </a:endParaRPr>
          </a:p>
        </p:txBody>
      </p:sp>
    </p:spTree>
    <p:extLst>
      <p:ext uri="{BB962C8B-B14F-4D97-AF65-F5344CB8AC3E}">
        <p14:creationId xmlns:p14="http://schemas.microsoft.com/office/powerpoint/2010/main" val="66799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Documentación</a:t>
            </a:r>
            <a:r>
              <a:rPr lang="ca-ES" sz="2400" b="1" dirty="0">
                <a:latin typeface="Replica Pro" panose="020B0504020101020102"/>
              </a:rPr>
              <a:t>. </a:t>
            </a:r>
            <a:r>
              <a:rPr lang="ca-ES" sz="2400" b="1" dirty="0" err="1">
                <a:latin typeface="Replica Pro" panose="020B0504020101020102"/>
              </a:rPr>
              <a:t>Solicitud</a:t>
            </a:r>
            <a:endParaRPr lang="es-ES" sz="2400" dirty="0">
              <a:latin typeface="Replica Pro" panose="020B0504020101020102"/>
            </a:endParaRPr>
          </a:p>
        </p:txBody>
      </p:sp>
      <p:pic>
        <p:nvPicPr>
          <p:cNvPr id="14" name="Imagen 13">
            <a:extLst>
              <a:ext uri="{FF2B5EF4-FFF2-40B4-BE49-F238E27FC236}">
                <a16:creationId xmlns:a16="http://schemas.microsoft.com/office/drawing/2014/main" id="{9BE91696-93B5-8187-2536-5BD34664F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283128"/>
            <a:ext cx="1387254" cy="541548"/>
          </a:xfrm>
          <a:prstGeom prst="rect">
            <a:avLst/>
          </a:prstGeom>
        </p:spPr>
      </p:pic>
      <p:pic>
        <p:nvPicPr>
          <p:cNvPr id="15" name="Imagen 14">
            <a:extLst>
              <a:ext uri="{FF2B5EF4-FFF2-40B4-BE49-F238E27FC236}">
                <a16:creationId xmlns:a16="http://schemas.microsoft.com/office/drawing/2014/main" id="{7D1C76D1-3CC4-BB6E-3A62-AD82A7434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pic>
        <p:nvPicPr>
          <p:cNvPr id="5" name="Imagen 4">
            <a:extLst>
              <a:ext uri="{FF2B5EF4-FFF2-40B4-BE49-F238E27FC236}">
                <a16:creationId xmlns:a16="http://schemas.microsoft.com/office/drawing/2014/main" id="{C565A989-0D15-7D73-F98D-C5AEB4C41E66}"/>
              </a:ext>
            </a:extLst>
          </p:cNvPr>
          <p:cNvPicPr>
            <a:picLocks noChangeAspect="1"/>
          </p:cNvPicPr>
          <p:nvPr/>
        </p:nvPicPr>
        <p:blipFill rotWithShape="1">
          <a:blip r:embed="rId4">
            <a:extLst>
              <a:ext uri="{28A0092B-C50C-407E-A947-70E740481C1C}">
                <a14:useLocalDpi xmlns:a14="http://schemas.microsoft.com/office/drawing/2010/main" val="0"/>
              </a:ext>
            </a:extLst>
          </a:blip>
          <a:srcRect l="9367" t="22519" r="4460" b="833"/>
          <a:stretch/>
        </p:blipFill>
        <p:spPr>
          <a:xfrm>
            <a:off x="87086" y="508713"/>
            <a:ext cx="8943703" cy="4802848"/>
          </a:xfrm>
          <a:prstGeom prst="rect">
            <a:avLst/>
          </a:prstGeom>
        </p:spPr>
      </p:pic>
      <p:sp>
        <p:nvSpPr>
          <p:cNvPr id="17" name="Marcador de contenido 2">
            <a:extLst>
              <a:ext uri="{FF2B5EF4-FFF2-40B4-BE49-F238E27FC236}">
                <a16:creationId xmlns:a16="http://schemas.microsoft.com/office/drawing/2014/main" id="{816D36C8-6138-44FB-2878-667DA7E0DECD}"/>
              </a:ext>
            </a:extLst>
          </p:cNvPr>
          <p:cNvSpPr txBox="1">
            <a:spLocks/>
          </p:cNvSpPr>
          <p:nvPr/>
        </p:nvSpPr>
        <p:spPr>
          <a:xfrm>
            <a:off x="283781" y="5386505"/>
            <a:ext cx="9608970" cy="13713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lnSpc>
                <a:spcPct val="80000"/>
              </a:lnSpc>
              <a:spcBef>
                <a:spcPts val="0"/>
              </a:spcBef>
            </a:pPr>
            <a:r>
              <a:rPr lang="es-ES" sz="1500" dirty="0">
                <a:solidFill>
                  <a:schemeClr val="accent3">
                    <a:lumMod val="75000"/>
                  </a:schemeClr>
                </a:solidFill>
                <a:latin typeface="Replica Pro" panose="020B0504020101020102"/>
              </a:rPr>
              <a:t>Plazo máximo para resolver: 3 meses desde la presentación</a:t>
            </a:r>
          </a:p>
          <a:p>
            <a:pPr algn="l" fontAlgn="t">
              <a:lnSpc>
                <a:spcPct val="80000"/>
              </a:lnSpc>
              <a:spcBef>
                <a:spcPts val="0"/>
              </a:spcBef>
            </a:pPr>
            <a:endParaRPr lang="es-ES" sz="1500" dirty="0">
              <a:solidFill>
                <a:schemeClr val="accent3">
                  <a:lumMod val="75000"/>
                </a:schemeClr>
              </a:solidFill>
              <a:latin typeface="Replica Pro" panose="020B0504020101020102"/>
            </a:endParaRPr>
          </a:p>
          <a:p>
            <a:pPr algn="l" fontAlgn="t">
              <a:lnSpc>
                <a:spcPct val="80000"/>
              </a:lnSpc>
              <a:spcBef>
                <a:spcPts val="0"/>
              </a:spcBef>
            </a:pPr>
            <a:r>
              <a:rPr lang="es-ES" sz="1500" dirty="0">
                <a:solidFill>
                  <a:schemeClr val="accent3">
                    <a:lumMod val="75000"/>
                  </a:schemeClr>
                </a:solidFill>
                <a:latin typeface="Replica Pro" panose="020B0504020101020102"/>
              </a:rPr>
              <a:t>L3- Se pueden adelantar un 50% en el caso de actuaciones no iniciadas y un 100% en las iniciadas</a:t>
            </a:r>
          </a:p>
          <a:p>
            <a:pPr algn="l" fontAlgn="t">
              <a:lnSpc>
                <a:spcPct val="80000"/>
              </a:lnSpc>
              <a:spcBef>
                <a:spcPts val="0"/>
              </a:spcBef>
            </a:pPr>
            <a:r>
              <a:rPr lang="es-ES" sz="1500" dirty="0">
                <a:solidFill>
                  <a:schemeClr val="accent3">
                    <a:lumMod val="75000"/>
                  </a:schemeClr>
                </a:solidFill>
                <a:latin typeface="Replica Pro" panose="020B0504020101020102"/>
              </a:rPr>
              <a:t>L4- - Se puede adelantar el 50% y hasta el 100% en actuaciones iniciadas y no iniciadas </a:t>
            </a:r>
          </a:p>
          <a:p>
            <a:pPr algn="l" fontAlgn="t">
              <a:lnSpc>
                <a:spcPct val="80000"/>
              </a:lnSpc>
              <a:spcBef>
                <a:spcPts val="0"/>
              </a:spcBef>
            </a:pPr>
            <a:r>
              <a:rPr lang="es-ES" sz="1500" dirty="0">
                <a:solidFill>
                  <a:schemeClr val="accent3">
                    <a:lumMod val="75000"/>
                  </a:schemeClr>
                </a:solidFill>
                <a:latin typeface="Replica Pro" panose="020B0504020101020102"/>
              </a:rPr>
              <a:t>L5.1- Se pueden adelantar un 50% y hasta un 100% </a:t>
            </a:r>
          </a:p>
          <a:p>
            <a:pPr algn="l" fontAlgn="t">
              <a:lnSpc>
                <a:spcPct val="80000"/>
              </a:lnSpc>
              <a:spcBef>
                <a:spcPts val="0"/>
              </a:spcBef>
            </a:pPr>
            <a:r>
              <a:rPr lang="es-ES" sz="1500" dirty="0">
                <a:solidFill>
                  <a:schemeClr val="accent3">
                    <a:lumMod val="75000"/>
                  </a:schemeClr>
                </a:solidFill>
                <a:latin typeface="Replica Pro" panose="020B0504020101020102"/>
              </a:rPr>
              <a:t>L5.2- Se pueden adelantar un 50%</a:t>
            </a:r>
            <a:endParaRPr lang="es-ES" sz="1800" dirty="0">
              <a:solidFill>
                <a:schemeClr val="accent3">
                  <a:lumMod val="75000"/>
                </a:schemeClr>
              </a:solidFill>
              <a:latin typeface="Replica Pro" panose="020B0504020101020102"/>
            </a:endParaRP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endParaRPr lang="es-ES" sz="1800" dirty="0">
              <a:solidFill>
                <a:schemeClr val="accent3">
                  <a:lumMod val="75000"/>
                </a:schemeClr>
              </a:solidFill>
              <a:latin typeface="Replica Pro" panose="020B0504020101020102"/>
            </a:endParaRPr>
          </a:p>
          <a:p>
            <a:pPr algn="l" fontAlgn="t">
              <a:lnSpc>
                <a:spcPct val="80000"/>
              </a:lnSpc>
              <a:spcBef>
                <a:spcPts val="0"/>
              </a:spcBef>
            </a:pPr>
            <a:endParaRPr lang="es-ES" sz="1800" dirty="0">
              <a:latin typeface="Arial" panose="020B0604020202020204" pitchFamily="34" charset="0"/>
            </a:endParaRPr>
          </a:p>
        </p:txBody>
      </p:sp>
    </p:spTree>
    <p:extLst>
      <p:ext uri="{BB962C8B-B14F-4D97-AF65-F5344CB8AC3E}">
        <p14:creationId xmlns:p14="http://schemas.microsoft.com/office/powerpoint/2010/main" val="2314988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Documentación</a:t>
            </a:r>
            <a:r>
              <a:rPr lang="ca-ES" sz="2400" b="1" dirty="0">
                <a:latin typeface="Replica Pro" panose="020B0504020101020102"/>
              </a:rPr>
              <a:t>. Justificativa</a:t>
            </a:r>
            <a:endParaRPr lang="es-ES" sz="2400" dirty="0">
              <a:latin typeface="Replica Pro" panose="020B0504020101020102"/>
            </a:endParaRPr>
          </a:p>
        </p:txBody>
      </p:sp>
      <p:pic>
        <p:nvPicPr>
          <p:cNvPr id="14" name="Imagen 13">
            <a:extLst>
              <a:ext uri="{FF2B5EF4-FFF2-40B4-BE49-F238E27FC236}">
                <a16:creationId xmlns:a16="http://schemas.microsoft.com/office/drawing/2014/main" id="{9BE91696-93B5-8187-2536-5BD34664F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283128"/>
            <a:ext cx="1387254" cy="541548"/>
          </a:xfrm>
          <a:prstGeom prst="rect">
            <a:avLst/>
          </a:prstGeom>
        </p:spPr>
      </p:pic>
      <p:pic>
        <p:nvPicPr>
          <p:cNvPr id="15" name="Imagen 14">
            <a:extLst>
              <a:ext uri="{FF2B5EF4-FFF2-40B4-BE49-F238E27FC236}">
                <a16:creationId xmlns:a16="http://schemas.microsoft.com/office/drawing/2014/main" id="{7D1C76D1-3CC4-BB6E-3A62-AD82A7434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pic>
        <p:nvPicPr>
          <p:cNvPr id="3" name="Imagen 2">
            <a:extLst>
              <a:ext uri="{FF2B5EF4-FFF2-40B4-BE49-F238E27FC236}">
                <a16:creationId xmlns:a16="http://schemas.microsoft.com/office/drawing/2014/main" id="{87A2FC02-5D57-98C1-E7F1-C38C4CB4C953}"/>
              </a:ext>
            </a:extLst>
          </p:cNvPr>
          <p:cNvPicPr>
            <a:picLocks noChangeAspect="1"/>
          </p:cNvPicPr>
          <p:nvPr/>
        </p:nvPicPr>
        <p:blipFill rotWithShape="1">
          <a:blip r:embed="rId4">
            <a:extLst>
              <a:ext uri="{28A0092B-C50C-407E-A947-70E740481C1C}">
                <a14:useLocalDpi xmlns:a14="http://schemas.microsoft.com/office/drawing/2010/main" val="0"/>
              </a:ext>
            </a:extLst>
          </a:blip>
          <a:srcRect l="9511" t="22604" r="5029" b="266"/>
          <a:stretch/>
        </p:blipFill>
        <p:spPr>
          <a:xfrm>
            <a:off x="283781" y="713656"/>
            <a:ext cx="9962606" cy="5289585"/>
          </a:xfrm>
          <a:prstGeom prst="rect">
            <a:avLst/>
          </a:prstGeom>
        </p:spPr>
      </p:pic>
      <p:sp>
        <p:nvSpPr>
          <p:cNvPr id="7" name="Marcador de contenido 2">
            <a:extLst>
              <a:ext uri="{FF2B5EF4-FFF2-40B4-BE49-F238E27FC236}">
                <a16:creationId xmlns:a16="http://schemas.microsoft.com/office/drawing/2014/main" id="{F5229345-F527-AF0C-C0A5-0B78EE9DCAFF}"/>
              </a:ext>
            </a:extLst>
          </p:cNvPr>
          <p:cNvSpPr txBox="1">
            <a:spLocks/>
          </p:cNvSpPr>
          <p:nvPr/>
        </p:nvSpPr>
        <p:spPr>
          <a:xfrm>
            <a:off x="283781" y="6060369"/>
            <a:ext cx="9608970" cy="6492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lnSpc>
                <a:spcPct val="80000"/>
              </a:lnSpc>
              <a:spcBef>
                <a:spcPts val="0"/>
              </a:spcBef>
            </a:pPr>
            <a:r>
              <a:rPr lang="es-ES" sz="1500" dirty="0">
                <a:solidFill>
                  <a:schemeClr val="accent3">
                    <a:lumMod val="75000"/>
                  </a:schemeClr>
                </a:solidFill>
                <a:latin typeface="Replica Pro" panose="020B0504020101020102"/>
              </a:rPr>
              <a:t>Plazo máximo para justificar: 3 meses desde el plazo máximo para hacer las actuaciones. </a:t>
            </a:r>
            <a:endParaRPr lang="es-ES" sz="1800" b="1" dirty="0">
              <a:solidFill>
                <a:schemeClr val="accent3">
                  <a:lumMod val="75000"/>
                </a:schemeClr>
              </a:solidFill>
              <a:latin typeface="Replica Pro" panose="020B0504020101020102"/>
            </a:endParaRPr>
          </a:p>
          <a:p>
            <a:pPr algn="l" fontAlgn="t">
              <a:lnSpc>
                <a:spcPct val="80000"/>
              </a:lnSpc>
              <a:spcBef>
                <a:spcPts val="0"/>
              </a:spcBef>
            </a:pPr>
            <a:r>
              <a:rPr lang="es-ES" sz="1500" dirty="0">
                <a:solidFill>
                  <a:schemeClr val="accent3">
                    <a:lumMod val="75000"/>
                  </a:schemeClr>
                </a:solidFill>
                <a:latin typeface="Replica Pro" panose="020B0504020101020102"/>
              </a:rPr>
              <a:t>Siempre antes del 30 de junio de 2026</a:t>
            </a: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endParaRPr lang="es-ES" sz="1800" dirty="0">
              <a:solidFill>
                <a:schemeClr val="accent3">
                  <a:lumMod val="75000"/>
                </a:schemeClr>
              </a:solidFill>
              <a:latin typeface="Replica Pro" panose="020B0504020101020102"/>
            </a:endParaRPr>
          </a:p>
          <a:p>
            <a:pPr algn="l" fontAlgn="t">
              <a:lnSpc>
                <a:spcPct val="80000"/>
              </a:lnSpc>
              <a:spcBef>
                <a:spcPts val="0"/>
              </a:spcBef>
            </a:pPr>
            <a:endParaRPr lang="es-ES" sz="1800" dirty="0">
              <a:latin typeface="Arial" panose="020B0604020202020204" pitchFamily="34" charset="0"/>
            </a:endParaRPr>
          </a:p>
        </p:txBody>
      </p:sp>
    </p:spTree>
    <p:extLst>
      <p:ext uri="{BB962C8B-B14F-4D97-AF65-F5344CB8AC3E}">
        <p14:creationId xmlns:p14="http://schemas.microsoft.com/office/powerpoint/2010/main" val="2257212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6"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7"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Ejemplo</a:t>
            </a:r>
            <a:r>
              <a:rPr lang="ca-ES" sz="2400" b="1" dirty="0">
                <a:latin typeface="Replica Pro" panose="020B0504020101020102"/>
              </a:rPr>
              <a:t> de Calculadora </a:t>
            </a:r>
            <a:r>
              <a:rPr lang="ca-ES" sz="2400" b="1" dirty="0" err="1">
                <a:latin typeface="Replica Pro" panose="020B0504020101020102"/>
              </a:rPr>
              <a:t>datos</a:t>
            </a:r>
            <a:r>
              <a:rPr lang="ca-ES" sz="2400" b="1" dirty="0">
                <a:latin typeface="Replica Pro" panose="020B0504020101020102"/>
              </a:rPr>
              <a:t> </a:t>
            </a:r>
            <a:r>
              <a:rPr lang="ca-ES" sz="2400" b="1" dirty="0" err="1">
                <a:latin typeface="Replica Pro" panose="020B0504020101020102"/>
              </a:rPr>
              <a:t>energéticos</a:t>
            </a:r>
            <a:endParaRPr lang="es-ES" sz="2000" dirty="0">
              <a:latin typeface="Replica Pro" panose="020B0504020101020102"/>
            </a:endParaRPr>
          </a:p>
        </p:txBody>
      </p:sp>
      <p:pic>
        <p:nvPicPr>
          <p:cNvPr id="4" name="Imagen 3">
            <a:extLst>
              <a:ext uri="{FF2B5EF4-FFF2-40B4-BE49-F238E27FC236}">
                <a16:creationId xmlns:a16="http://schemas.microsoft.com/office/drawing/2014/main" id="{D3316250-9451-807C-1975-E902BDB48F45}"/>
              </a:ext>
            </a:extLst>
          </p:cNvPr>
          <p:cNvPicPr>
            <a:picLocks noChangeAspect="1"/>
          </p:cNvPicPr>
          <p:nvPr/>
        </p:nvPicPr>
        <p:blipFill>
          <a:blip r:embed="rId2"/>
          <a:stretch>
            <a:fillRect/>
          </a:stretch>
        </p:blipFill>
        <p:spPr>
          <a:xfrm>
            <a:off x="6" y="452057"/>
            <a:ext cx="9485477" cy="5395891"/>
          </a:xfrm>
          <a:prstGeom prst="rect">
            <a:avLst/>
          </a:prstGeom>
        </p:spPr>
      </p:pic>
      <p:pic>
        <p:nvPicPr>
          <p:cNvPr id="10" name="Imagen 9">
            <a:extLst>
              <a:ext uri="{FF2B5EF4-FFF2-40B4-BE49-F238E27FC236}">
                <a16:creationId xmlns:a16="http://schemas.microsoft.com/office/drawing/2014/main" id="{5F447702-240E-34BF-9ABF-932723E8D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2" name="Imagen 11">
            <a:extLst>
              <a:ext uri="{FF2B5EF4-FFF2-40B4-BE49-F238E27FC236}">
                <a16:creationId xmlns:a16="http://schemas.microsoft.com/office/drawing/2014/main" id="{01F10977-9EE9-2B2B-4578-327C6BF9C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410578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6"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7"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Ejemplo</a:t>
            </a:r>
            <a:r>
              <a:rPr lang="ca-ES" sz="2400" b="1" dirty="0">
                <a:latin typeface="Replica Pro" panose="020B0504020101020102"/>
              </a:rPr>
              <a:t> de calculadora de </a:t>
            </a:r>
            <a:r>
              <a:rPr lang="ca-ES" sz="2400" b="1" dirty="0" err="1">
                <a:latin typeface="Replica Pro" panose="020B0504020101020102"/>
              </a:rPr>
              <a:t>ayudas</a:t>
            </a:r>
            <a:endParaRPr lang="es-ES" sz="2000" dirty="0">
              <a:latin typeface="Replica Pro" panose="020B0504020101020102"/>
            </a:endParaRPr>
          </a:p>
        </p:txBody>
      </p:sp>
      <p:sp>
        <p:nvSpPr>
          <p:cNvPr id="15" name="Marcador de contenido 2">
            <a:extLst>
              <a:ext uri="{FF2B5EF4-FFF2-40B4-BE49-F238E27FC236}">
                <a16:creationId xmlns:a16="http://schemas.microsoft.com/office/drawing/2014/main" id="{747D129F-4E64-4D03-A749-34F51206915D}"/>
              </a:ext>
            </a:extLst>
          </p:cNvPr>
          <p:cNvSpPr txBox="1">
            <a:spLocks/>
          </p:cNvSpPr>
          <p:nvPr/>
        </p:nvSpPr>
        <p:spPr>
          <a:xfrm>
            <a:off x="283787" y="2000790"/>
            <a:ext cx="7184420" cy="2656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pic>
        <p:nvPicPr>
          <p:cNvPr id="4" name="Imagen 3">
            <a:extLst>
              <a:ext uri="{FF2B5EF4-FFF2-40B4-BE49-F238E27FC236}">
                <a16:creationId xmlns:a16="http://schemas.microsoft.com/office/drawing/2014/main" id="{B2F0885D-B7B6-07C1-8CBD-5B009A55DFF9}"/>
              </a:ext>
            </a:extLst>
          </p:cNvPr>
          <p:cNvPicPr>
            <a:picLocks noChangeAspect="1"/>
          </p:cNvPicPr>
          <p:nvPr/>
        </p:nvPicPr>
        <p:blipFill>
          <a:blip r:embed="rId2"/>
          <a:stretch>
            <a:fillRect/>
          </a:stretch>
        </p:blipFill>
        <p:spPr>
          <a:xfrm>
            <a:off x="10988" y="625802"/>
            <a:ext cx="5699265" cy="5222147"/>
          </a:xfrm>
          <a:prstGeom prst="rect">
            <a:avLst/>
          </a:prstGeom>
        </p:spPr>
      </p:pic>
      <p:pic>
        <p:nvPicPr>
          <p:cNvPr id="12" name="Imagen 11">
            <a:extLst>
              <a:ext uri="{FF2B5EF4-FFF2-40B4-BE49-F238E27FC236}">
                <a16:creationId xmlns:a16="http://schemas.microsoft.com/office/drawing/2014/main" id="{6CE2ADAD-DE2B-BAC7-F14C-4261ACEC9327}"/>
              </a:ext>
            </a:extLst>
          </p:cNvPr>
          <p:cNvPicPr>
            <a:picLocks noChangeAspect="1"/>
          </p:cNvPicPr>
          <p:nvPr/>
        </p:nvPicPr>
        <p:blipFill rotWithShape="1">
          <a:blip r:embed="rId3"/>
          <a:srcRect t="31477" r="60"/>
          <a:stretch/>
        </p:blipFill>
        <p:spPr>
          <a:xfrm>
            <a:off x="5576769" y="4849494"/>
            <a:ext cx="5776136" cy="874865"/>
          </a:xfrm>
          <a:prstGeom prst="rect">
            <a:avLst/>
          </a:prstGeom>
        </p:spPr>
      </p:pic>
      <p:pic>
        <p:nvPicPr>
          <p:cNvPr id="17" name="Imagen 16">
            <a:extLst>
              <a:ext uri="{FF2B5EF4-FFF2-40B4-BE49-F238E27FC236}">
                <a16:creationId xmlns:a16="http://schemas.microsoft.com/office/drawing/2014/main" id="{8A123D89-1092-3F0D-384B-335DE02B5612}"/>
              </a:ext>
            </a:extLst>
          </p:cNvPr>
          <p:cNvPicPr>
            <a:picLocks noChangeAspect="1"/>
          </p:cNvPicPr>
          <p:nvPr/>
        </p:nvPicPr>
        <p:blipFill>
          <a:blip r:embed="rId4"/>
          <a:stretch>
            <a:fillRect/>
          </a:stretch>
        </p:blipFill>
        <p:spPr>
          <a:xfrm>
            <a:off x="5576769" y="984863"/>
            <a:ext cx="5822547" cy="3527870"/>
          </a:xfrm>
          <a:prstGeom prst="rect">
            <a:avLst/>
          </a:prstGeom>
        </p:spPr>
      </p:pic>
      <p:pic>
        <p:nvPicPr>
          <p:cNvPr id="16" name="Imagen 15">
            <a:extLst>
              <a:ext uri="{FF2B5EF4-FFF2-40B4-BE49-F238E27FC236}">
                <a16:creationId xmlns:a16="http://schemas.microsoft.com/office/drawing/2014/main" id="{C351506A-B0B4-3E44-0C35-30C3B291C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8" name="Imagen 17">
            <a:extLst>
              <a:ext uri="{FF2B5EF4-FFF2-40B4-BE49-F238E27FC236}">
                <a16:creationId xmlns:a16="http://schemas.microsoft.com/office/drawing/2014/main" id="{7992CDE1-5181-B56F-E1B7-D5C477200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335860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11">
            <a:extLst>
              <a:ext uri="{FF2B5EF4-FFF2-40B4-BE49-F238E27FC236}">
                <a16:creationId xmlns:a16="http://schemas.microsoft.com/office/drawing/2014/main" id="{1029785A-3FCE-4812-8674-2D6A7FC8486E}"/>
              </a:ext>
            </a:extLst>
          </p:cNvPr>
          <p:cNvSpPr txBox="1">
            <a:spLocks/>
          </p:cNvSpPr>
          <p:nvPr/>
        </p:nvSpPr>
        <p:spPr>
          <a:xfrm>
            <a:off x="239184" y="1404316"/>
            <a:ext cx="3528728" cy="2614015"/>
          </a:xfrm>
          <a:prstGeom prst="rect">
            <a:avLst/>
          </a:prstGeom>
        </p:spPr>
        <p:txBody>
          <a:bodyPr lIns="0" tIns="0" rIns="0" bIns="0"/>
          <a:lstStyle>
            <a:lvl1pPr marL="0" marR="0" indent="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sz="3000" b="1" kern="1200" spc="-159">
                <a:solidFill>
                  <a:schemeClr val="tx1"/>
                </a:solidFill>
                <a:latin typeface="Replica Pro"/>
                <a:ea typeface="+mn-ea"/>
                <a:cs typeface="+mn-cs"/>
                <a:sym typeface="Replica Pr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000" dirty="0">
                <a:solidFill>
                  <a:schemeClr val="bg1"/>
                </a:solidFill>
              </a:rPr>
              <a:t>FONDOS NEXT GENERATION: </a:t>
            </a:r>
          </a:p>
          <a:p>
            <a:r>
              <a:rPr lang="es-ES" sz="4000" dirty="0">
                <a:solidFill>
                  <a:schemeClr val="bg1"/>
                </a:solidFill>
              </a:rPr>
              <a:t>MEJORA ENERGÉTICA EN VIVIENDAS</a:t>
            </a:r>
          </a:p>
        </p:txBody>
      </p:sp>
      <p:pic>
        <p:nvPicPr>
          <p:cNvPr id="5" name="Imagen 4">
            <a:extLst>
              <a:ext uri="{FF2B5EF4-FFF2-40B4-BE49-F238E27FC236}">
                <a16:creationId xmlns:a16="http://schemas.microsoft.com/office/drawing/2014/main" id="{F9B755B7-2D84-482D-94CE-0A9BB38BB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309696"/>
            <a:ext cx="1387254" cy="541548"/>
          </a:xfrm>
          <a:prstGeom prst="rect">
            <a:avLst/>
          </a:prstGeom>
        </p:spPr>
      </p:pic>
      <p:sp>
        <p:nvSpPr>
          <p:cNvPr id="11" name="Marcador de texto 7">
            <a:extLst>
              <a:ext uri="{FF2B5EF4-FFF2-40B4-BE49-F238E27FC236}">
                <a16:creationId xmlns:a16="http://schemas.microsoft.com/office/drawing/2014/main" id="{A005B2E9-D8D2-4787-BD87-12398E57B9FA}"/>
              </a:ext>
            </a:extLst>
          </p:cNvPr>
          <p:cNvSpPr txBox="1">
            <a:spLocks/>
          </p:cNvSpPr>
          <p:nvPr/>
        </p:nvSpPr>
        <p:spPr>
          <a:xfrm>
            <a:off x="342116" y="1168186"/>
            <a:ext cx="9771701" cy="449804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spc="-10" dirty="0">
                <a:solidFill>
                  <a:srgbClr val="81C9B3"/>
                </a:solidFill>
                <a:latin typeface="Replica Pro" panose="020B0504020101020102"/>
              </a:rPr>
              <a:t>1.- Estado general de la Ayudas en el panorama nacional (15 min)</a:t>
            </a:r>
          </a:p>
          <a:p>
            <a:r>
              <a:rPr lang="es-ES" sz="1600" i="1" dirty="0"/>
              <a:t>Elvira López </a:t>
            </a:r>
            <a:r>
              <a:rPr lang="es-ES" sz="1600" i="1" dirty="0" err="1"/>
              <a:t>Vallés.Arquitecta</a:t>
            </a:r>
            <a:r>
              <a:rPr lang="es-ES" sz="1600" i="1" dirty="0"/>
              <a:t>. Coordinadora de la Red de Oficinas de Apoyo a la Rehabilitación</a:t>
            </a:r>
          </a:p>
          <a:p>
            <a:endParaRPr lang="es-ES" sz="1600" dirty="0"/>
          </a:p>
          <a:p>
            <a:r>
              <a:rPr lang="es-ES" b="1" spc="-10" dirty="0">
                <a:solidFill>
                  <a:srgbClr val="81C9B3"/>
                </a:solidFill>
                <a:latin typeface="Replica Pro" panose="020B0504020101020102"/>
              </a:rPr>
              <a:t>2.- RD 853/2021 Rehabilitación (P3,P4,P5) y orden de 9 de junio de 2022 por la que se aprueban las bases reguladoras para la concesión de las ayudas (30 min)</a:t>
            </a:r>
          </a:p>
          <a:p>
            <a:r>
              <a:rPr lang="es-ES" sz="1600" i="1" dirty="0"/>
              <a:t>Fernando Gutiérrez Garrido y Lorena </a:t>
            </a:r>
            <a:r>
              <a:rPr lang="es-ES" sz="1600" i="1" dirty="0" err="1"/>
              <a:t>Garzarán</a:t>
            </a:r>
            <a:r>
              <a:rPr lang="es-ES" sz="1600" i="1" dirty="0"/>
              <a:t> Fernández. </a:t>
            </a:r>
            <a:r>
              <a:rPr lang="es-ES" sz="1600" i="1" dirty="0" err="1"/>
              <a:t>COAMá</a:t>
            </a:r>
            <a:endParaRPr lang="es-ES" sz="1600" i="1" dirty="0"/>
          </a:p>
          <a:p>
            <a:endParaRPr lang="es-ES" sz="1600" dirty="0"/>
          </a:p>
          <a:p>
            <a:r>
              <a:rPr lang="es-ES" b="1" spc="-10" dirty="0">
                <a:solidFill>
                  <a:srgbClr val="81C9B3"/>
                </a:solidFill>
                <a:latin typeface="Replica Pro" panose="020B0504020101020102"/>
              </a:rPr>
              <a:t>3.- Desgravaciones fiscales en Rehabilitación (15 min)</a:t>
            </a:r>
          </a:p>
          <a:p>
            <a:r>
              <a:rPr lang="es-ES" sz="1600" i="1" dirty="0"/>
              <a:t>Carolina Mateo. Economista- Responsable de fiscalidad internacional y temas inmobiliarios BNFIX PICH TAX LEGAL</a:t>
            </a:r>
          </a:p>
          <a:p>
            <a:endParaRPr lang="es-ES" sz="1600" dirty="0"/>
          </a:p>
          <a:p>
            <a:r>
              <a:rPr lang="es-ES" b="1" spc="-10" dirty="0">
                <a:solidFill>
                  <a:srgbClr val="81C9B3"/>
                </a:solidFill>
                <a:latin typeface="Replica Pro" panose="020B0504020101020102"/>
              </a:rPr>
              <a:t>4.- Preguntas</a:t>
            </a:r>
          </a:p>
        </p:txBody>
      </p:sp>
      <p:pic>
        <p:nvPicPr>
          <p:cNvPr id="3" name="Imagen 2">
            <a:extLst>
              <a:ext uri="{FF2B5EF4-FFF2-40B4-BE49-F238E27FC236}">
                <a16:creationId xmlns:a16="http://schemas.microsoft.com/office/drawing/2014/main" id="{0795410D-9974-4AB2-B98F-ACBE9CCE4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
        <p:nvSpPr>
          <p:cNvPr id="10" name="Rectángulo 9">
            <a:extLst>
              <a:ext uri="{FF2B5EF4-FFF2-40B4-BE49-F238E27FC236}">
                <a16:creationId xmlns:a16="http://schemas.microsoft.com/office/drawing/2014/main" id="{C7307E24-9D1E-DB14-C870-35BC38537E63}"/>
              </a:ext>
            </a:extLst>
          </p:cNvPr>
          <p:cNvSpPr/>
          <p:nvPr/>
        </p:nvSpPr>
        <p:spPr>
          <a:xfrm>
            <a:off x="0" y="0"/>
            <a:ext cx="12192000" cy="524718"/>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Marcador de texto 7">
            <a:extLst>
              <a:ext uri="{FF2B5EF4-FFF2-40B4-BE49-F238E27FC236}">
                <a16:creationId xmlns:a16="http://schemas.microsoft.com/office/drawing/2014/main" id="{EDDC5239-9264-A226-B879-F5D312EF6F98}"/>
              </a:ext>
            </a:extLst>
          </p:cNvPr>
          <p:cNvSpPr txBox="1">
            <a:spLocks/>
          </p:cNvSpPr>
          <p:nvPr/>
        </p:nvSpPr>
        <p:spPr>
          <a:xfrm>
            <a:off x="274775" y="149360"/>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a:latin typeface="Replica Pro" panose="020B0504020101020102"/>
              </a:rPr>
              <a:t>Jornada informativa. Ayudas en materia de rehabilitación</a:t>
            </a:r>
            <a:endParaRPr lang="es-ES" sz="2400" dirty="0">
              <a:latin typeface="Replica Pro" panose="020B0504020101020102"/>
            </a:endParaRPr>
          </a:p>
        </p:txBody>
      </p:sp>
    </p:spTree>
    <p:extLst>
      <p:ext uri="{BB962C8B-B14F-4D97-AF65-F5344CB8AC3E}">
        <p14:creationId xmlns:p14="http://schemas.microsoft.com/office/powerpoint/2010/main" val="67222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Modelos</a:t>
            </a:r>
            <a:r>
              <a:rPr lang="ca-ES" sz="2400" b="1" dirty="0">
                <a:latin typeface="Replica Pro" panose="020B0504020101020102"/>
              </a:rPr>
              <a:t> tipo DNSH rehabilitación </a:t>
            </a:r>
            <a:r>
              <a:rPr lang="ca-ES" sz="2400" b="1" dirty="0" err="1">
                <a:latin typeface="Replica Pro" panose="020B0504020101020102"/>
              </a:rPr>
              <a:t>edif</a:t>
            </a:r>
            <a:r>
              <a:rPr lang="ca-ES" sz="2400" b="1" dirty="0">
                <a:latin typeface="Replica Pro" panose="020B0504020101020102"/>
              </a:rPr>
              <a:t> y </a:t>
            </a:r>
            <a:r>
              <a:rPr lang="ca-ES" sz="2400" b="1" dirty="0" err="1">
                <a:latin typeface="Replica Pro" panose="020B0504020101020102"/>
              </a:rPr>
              <a:t>vivienda</a:t>
            </a:r>
            <a:endParaRPr lang="es-ES" sz="2000" dirty="0">
              <a:latin typeface="Replica Pro" panose="020B0504020101020102"/>
            </a:endParaRPr>
          </a:p>
        </p:txBody>
      </p:sp>
      <p:sp>
        <p:nvSpPr>
          <p:cNvPr id="15" name="Marcador de contenido 2">
            <a:extLst>
              <a:ext uri="{FF2B5EF4-FFF2-40B4-BE49-F238E27FC236}">
                <a16:creationId xmlns:a16="http://schemas.microsoft.com/office/drawing/2014/main" id="{747D129F-4E64-4D03-A749-34F51206915D}"/>
              </a:ext>
            </a:extLst>
          </p:cNvPr>
          <p:cNvSpPr txBox="1">
            <a:spLocks/>
          </p:cNvSpPr>
          <p:nvPr/>
        </p:nvSpPr>
        <p:spPr>
          <a:xfrm>
            <a:off x="283781" y="2000790"/>
            <a:ext cx="7184420" cy="2656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pic>
        <p:nvPicPr>
          <p:cNvPr id="3" name="Imagen 2">
            <a:extLst>
              <a:ext uri="{FF2B5EF4-FFF2-40B4-BE49-F238E27FC236}">
                <a16:creationId xmlns:a16="http://schemas.microsoft.com/office/drawing/2014/main" id="{989C7F28-E4DA-5F41-CE60-2EA6C9820558}"/>
              </a:ext>
            </a:extLst>
          </p:cNvPr>
          <p:cNvPicPr>
            <a:picLocks noChangeAspect="1"/>
          </p:cNvPicPr>
          <p:nvPr/>
        </p:nvPicPr>
        <p:blipFill>
          <a:blip r:embed="rId2"/>
          <a:stretch>
            <a:fillRect/>
          </a:stretch>
        </p:blipFill>
        <p:spPr>
          <a:xfrm>
            <a:off x="358631" y="476090"/>
            <a:ext cx="3742421" cy="5146646"/>
          </a:xfrm>
          <a:prstGeom prst="rect">
            <a:avLst/>
          </a:prstGeom>
        </p:spPr>
      </p:pic>
      <p:pic>
        <p:nvPicPr>
          <p:cNvPr id="7" name="Imagen 6">
            <a:extLst>
              <a:ext uri="{FF2B5EF4-FFF2-40B4-BE49-F238E27FC236}">
                <a16:creationId xmlns:a16="http://schemas.microsoft.com/office/drawing/2014/main" id="{B2C0052B-73DB-0BAB-064E-36E418B18BA9}"/>
              </a:ext>
            </a:extLst>
          </p:cNvPr>
          <p:cNvPicPr>
            <a:picLocks noChangeAspect="1"/>
          </p:cNvPicPr>
          <p:nvPr/>
        </p:nvPicPr>
        <p:blipFill>
          <a:blip r:embed="rId3"/>
          <a:stretch>
            <a:fillRect/>
          </a:stretch>
        </p:blipFill>
        <p:spPr>
          <a:xfrm>
            <a:off x="4101052" y="505425"/>
            <a:ext cx="7828886" cy="5172198"/>
          </a:xfrm>
          <a:prstGeom prst="rect">
            <a:avLst/>
          </a:prstGeom>
        </p:spPr>
      </p:pic>
      <p:pic>
        <p:nvPicPr>
          <p:cNvPr id="10" name="Imagen 9">
            <a:extLst>
              <a:ext uri="{FF2B5EF4-FFF2-40B4-BE49-F238E27FC236}">
                <a16:creationId xmlns:a16="http://schemas.microsoft.com/office/drawing/2014/main" id="{17BCA8B4-146D-17ED-EC66-91F42A5F1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2" name="Imagen 11">
            <a:extLst>
              <a:ext uri="{FF2B5EF4-FFF2-40B4-BE49-F238E27FC236}">
                <a16:creationId xmlns:a16="http://schemas.microsoft.com/office/drawing/2014/main" id="{B6F686CC-0B5C-4B22-F827-3986E4D8B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189176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6"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7"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a:latin typeface="Replica Pro" panose="020B0504020101020102"/>
              </a:rPr>
              <a:t>Estudio de </a:t>
            </a:r>
            <a:r>
              <a:rPr lang="ca-ES" sz="2400" b="1" dirty="0" err="1">
                <a:latin typeface="Replica Pro" panose="020B0504020101020102"/>
              </a:rPr>
              <a:t>gestión</a:t>
            </a:r>
            <a:r>
              <a:rPr lang="ca-ES" sz="2400" b="1" dirty="0">
                <a:latin typeface="Replica Pro" panose="020B0504020101020102"/>
              </a:rPr>
              <a:t> de </a:t>
            </a:r>
            <a:r>
              <a:rPr lang="ca-ES" sz="2400" b="1" dirty="0" err="1">
                <a:latin typeface="Replica Pro" panose="020B0504020101020102"/>
              </a:rPr>
              <a:t>residuos</a:t>
            </a:r>
            <a:endParaRPr lang="es-ES" sz="2000" dirty="0">
              <a:latin typeface="Replica Pro" panose="020B0504020101020102"/>
            </a:endParaRPr>
          </a:p>
        </p:txBody>
      </p:sp>
      <p:sp>
        <p:nvSpPr>
          <p:cNvPr id="15" name="Marcador de contenido 2">
            <a:extLst>
              <a:ext uri="{FF2B5EF4-FFF2-40B4-BE49-F238E27FC236}">
                <a16:creationId xmlns:a16="http://schemas.microsoft.com/office/drawing/2014/main" id="{747D129F-4E64-4D03-A749-34F51206915D}"/>
              </a:ext>
            </a:extLst>
          </p:cNvPr>
          <p:cNvSpPr txBox="1">
            <a:spLocks/>
          </p:cNvSpPr>
          <p:nvPr/>
        </p:nvSpPr>
        <p:spPr>
          <a:xfrm>
            <a:off x="283787" y="2000790"/>
            <a:ext cx="7184420" cy="2656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pic>
        <p:nvPicPr>
          <p:cNvPr id="4" name="Imagen 3">
            <a:extLst>
              <a:ext uri="{FF2B5EF4-FFF2-40B4-BE49-F238E27FC236}">
                <a16:creationId xmlns:a16="http://schemas.microsoft.com/office/drawing/2014/main" id="{3A7DB4BE-821D-7D0A-6159-0F158DEE2871}"/>
              </a:ext>
            </a:extLst>
          </p:cNvPr>
          <p:cNvPicPr>
            <a:picLocks noChangeAspect="1"/>
          </p:cNvPicPr>
          <p:nvPr/>
        </p:nvPicPr>
        <p:blipFill>
          <a:blip r:embed="rId2"/>
          <a:stretch>
            <a:fillRect/>
          </a:stretch>
        </p:blipFill>
        <p:spPr>
          <a:xfrm>
            <a:off x="188100" y="735227"/>
            <a:ext cx="8322373" cy="5187795"/>
          </a:xfrm>
          <a:prstGeom prst="rect">
            <a:avLst/>
          </a:prstGeom>
        </p:spPr>
      </p:pic>
      <p:pic>
        <p:nvPicPr>
          <p:cNvPr id="10" name="Imagen 9">
            <a:extLst>
              <a:ext uri="{FF2B5EF4-FFF2-40B4-BE49-F238E27FC236}">
                <a16:creationId xmlns:a16="http://schemas.microsoft.com/office/drawing/2014/main" id="{3C135D99-A478-9159-7C57-9A8738620D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2" name="Imagen 11">
            <a:extLst>
              <a:ext uri="{FF2B5EF4-FFF2-40B4-BE49-F238E27FC236}">
                <a16:creationId xmlns:a16="http://schemas.microsoft.com/office/drawing/2014/main" id="{EA586133-7323-3073-D25F-38E680B7C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2740828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6"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7"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Herramienta</a:t>
            </a:r>
            <a:r>
              <a:rPr lang="ca-ES" sz="2400" b="1" dirty="0">
                <a:latin typeface="Replica Pro" panose="020B0504020101020102"/>
              </a:rPr>
              <a:t> de </a:t>
            </a:r>
            <a:r>
              <a:rPr lang="ca-ES" sz="2400" b="1" dirty="0" err="1">
                <a:latin typeface="Replica Pro" panose="020B0504020101020102"/>
              </a:rPr>
              <a:t>análisis</a:t>
            </a:r>
            <a:r>
              <a:rPr lang="ca-ES" sz="2400" b="1" dirty="0">
                <a:latin typeface="Replica Pro" panose="020B0504020101020102"/>
              </a:rPr>
              <a:t> del </a:t>
            </a:r>
            <a:r>
              <a:rPr lang="ca-ES" sz="2400" b="1" dirty="0" err="1">
                <a:latin typeface="Replica Pro" panose="020B0504020101020102"/>
              </a:rPr>
              <a:t>desmontaje</a:t>
            </a:r>
            <a:r>
              <a:rPr lang="ca-ES" sz="2400" b="1" dirty="0">
                <a:latin typeface="Replica Pro" panose="020B0504020101020102"/>
              </a:rPr>
              <a:t> y </a:t>
            </a:r>
            <a:r>
              <a:rPr lang="ca-ES" sz="2400" b="1" dirty="0" err="1">
                <a:latin typeface="Replica Pro" panose="020B0504020101020102"/>
              </a:rPr>
              <a:t>adaptabilidad</a:t>
            </a:r>
            <a:r>
              <a:rPr lang="ca-ES" sz="2400" b="1" dirty="0">
                <a:latin typeface="Replica Pro" panose="020B0504020101020102"/>
              </a:rPr>
              <a:t> en </a:t>
            </a:r>
            <a:r>
              <a:rPr lang="ca-ES" sz="2400" b="1" dirty="0" err="1">
                <a:latin typeface="Replica Pro" panose="020B0504020101020102"/>
              </a:rPr>
              <a:t>rehabilitación</a:t>
            </a:r>
            <a:endParaRPr lang="es-ES" sz="2000" dirty="0">
              <a:latin typeface="Replica Pro" panose="020B0504020101020102"/>
            </a:endParaRPr>
          </a:p>
        </p:txBody>
      </p:sp>
      <p:sp>
        <p:nvSpPr>
          <p:cNvPr id="15" name="Marcador de contenido 2">
            <a:extLst>
              <a:ext uri="{FF2B5EF4-FFF2-40B4-BE49-F238E27FC236}">
                <a16:creationId xmlns:a16="http://schemas.microsoft.com/office/drawing/2014/main" id="{747D129F-4E64-4D03-A749-34F51206915D}"/>
              </a:ext>
            </a:extLst>
          </p:cNvPr>
          <p:cNvSpPr txBox="1">
            <a:spLocks/>
          </p:cNvSpPr>
          <p:nvPr/>
        </p:nvSpPr>
        <p:spPr>
          <a:xfrm>
            <a:off x="283787" y="2000790"/>
            <a:ext cx="7184420" cy="26566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pic>
        <p:nvPicPr>
          <p:cNvPr id="10" name="Imagen 9">
            <a:extLst>
              <a:ext uri="{FF2B5EF4-FFF2-40B4-BE49-F238E27FC236}">
                <a16:creationId xmlns:a16="http://schemas.microsoft.com/office/drawing/2014/main" id="{3C135D99-A478-9159-7C57-9A8738620D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12" name="Imagen 11">
            <a:extLst>
              <a:ext uri="{FF2B5EF4-FFF2-40B4-BE49-F238E27FC236}">
                <a16:creationId xmlns:a16="http://schemas.microsoft.com/office/drawing/2014/main" id="{EA586133-7323-3073-D25F-38E680B7C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pic>
        <p:nvPicPr>
          <p:cNvPr id="3" name="Imagen 2">
            <a:extLst>
              <a:ext uri="{FF2B5EF4-FFF2-40B4-BE49-F238E27FC236}">
                <a16:creationId xmlns:a16="http://schemas.microsoft.com/office/drawing/2014/main" id="{B5B27AEA-FF41-0D4E-762F-241E740F4573}"/>
              </a:ext>
            </a:extLst>
          </p:cNvPr>
          <p:cNvPicPr>
            <a:picLocks noChangeAspect="1"/>
          </p:cNvPicPr>
          <p:nvPr/>
        </p:nvPicPr>
        <p:blipFill>
          <a:blip r:embed="rId4"/>
          <a:stretch>
            <a:fillRect/>
          </a:stretch>
        </p:blipFill>
        <p:spPr>
          <a:xfrm>
            <a:off x="182880" y="608724"/>
            <a:ext cx="10416042" cy="5556945"/>
          </a:xfrm>
          <a:prstGeom prst="rect">
            <a:avLst/>
          </a:prstGeom>
        </p:spPr>
      </p:pic>
    </p:spTree>
    <p:extLst>
      <p:ext uri="{BB962C8B-B14F-4D97-AF65-F5344CB8AC3E}">
        <p14:creationId xmlns:p14="http://schemas.microsoft.com/office/powerpoint/2010/main" val="29391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ángulo 1026">
            <a:extLst>
              <a:ext uri="{FF2B5EF4-FFF2-40B4-BE49-F238E27FC236}">
                <a16:creationId xmlns:a16="http://schemas.microsoft.com/office/drawing/2014/main" id="{0E2F1D6B-8EAE-4C90-8DFF-FBA1DDCF567B}"/>
              </a:ext>
            </a:extLst>
          </p:cNvPr>
          <p:cNvSpPr/>
          <p:nvPr/>
        </p:nvSpPr>
        <p:spPr>
          <a:xfrm>
            <a:off x="9115101" y="1512742"/>
            <a:ext cx="1809939" cy="568292"/>
          </a:xfrm>
          <a:prstGeom prst="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7189FBB3-A15A-4BA2-AA60-EB52CB1B4E1A}"/>
              </a:ext>
            </a:extLst>
          </p:cNvPr>
          <p:cNvSpPr/>
          <p:nvPr/>
        </p:nvSpPr>
        <p:spPr>
          <a:xfrm>
            <a:off x="7091088" y="1521694"/>
            <a:ext cx="1809939" cy="559340"/>
          </a:xfrm>
          <a:prstGeom prst="rect">
            <a:avLst/>
          </a:prstGeom>
          <a:solidFill>
            <a:srgbClr val="81C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4B731AA4-E103-4854-A03B-A4631CAC8C29}"/>
              </a:ext>
            </a:extLst>
          </p:cNvPr>
          <p:cNvSpPr/>
          <p:nvPr/>
        </p:nvSpPr>
        <p:spPr>
          <a:xfrm>
            <a:off x="903827" y="840757"/>
            <a:ext cx="1673627" cy="398834"/>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59775F66-8D15-425B-B72B-6EE4F316BB83}"/>
              </a:ext>
            </a:extLst>
          </p:cNvPr>
          <p:cNvSpPr/>
          <p:nvPr/>
        </p:nvSpPr>
        <p:spPr>
          <a:xfrm>
            <a:off x="0" y="0"/>
            <a:ext cx="12192000" cy="524718"/>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EF20EEEB-26BB-486D-A44B-3376C9356900}"/>
              </a:ext>
            </a:extLst>
          </p:cNvPr>
          <p:cNvSpPr>
            <a:spLocks noGrp="1"/>
          </p:cNvSpPr>
          <p:nvPr>
            <p:ph idx="1"/>
          </p:nvPr>
        </p:nvSpPr>
        <p:spPr>
          <a:xfrm>
            <a:off x="828097" y="704469"/>
            <a:ext cx="10515600" cy="2270776"/>
          </a:xfrm>
          <a:ln w="19050">
            <a:solidFill>
              <a:srgbClr val="81C9B3"/>
            </a:solidFill>
          </a:ln>
        </p:spPr>
        <p:txBody>
          <a:bodyPr>
            <a:normAutofit/>
          </a:bodyPr>
          <a:lstStyle/>
          <a:p>
            <a:pPr marL="0" algn="l" rtl="0" eaLnBrk="1" fontAlgn="t" latinLnBrk="0" hangingPunct="1">
              <a:lnSpc>
                <a:spcPct val="80000"/>
              </a:lnSpc>
              <a:spcBef>
                <a:spcPts val="0"/>
              </a:spcBef>
              <a:spcAft>
                <a:spcPts val="0"/>
              </a:spcAft>
            </a:pPr>
            <a:endParaRPr lang="es-ES" sz="1800" b="0" i="0" u="none" strike="noStrike" dirty="0">
              <a:effectLst/>
              <a:latin typeface="Arial" panose="020B0604020202020204" pitchFamily="34" charset="0"/>
            </a:endParaRPr>
          </a:p>
          <a:p>
            <a:pPr marL="0" marR="0" indent="0" algn="l" rtl="0" eaLnBrk="1" fontAlgn="auto" latinLnBrk="0" hangingPunct="1">
              <a:lnSpc>
                <a:spcPct val="80000"/>
              </a:lnSpc>
              <a:spcBef>
                <a:spcPts val="0"/>
              </a:spcBef>
              <a:spcAft>
                <a:spcPts val="0"/>
              </a:spcAft>
              <a:buNone/>
            </a:pPr>
            <a:r>
              <a:rPr lang="es-ES" sz="1800" b="1" i="0" u="none" strike="noStrike" kern="1200" spc="-10" dirty="0">
                <a:solidFill>
                  <a:srgbClr val="000000"/>
                </a:solidFill>
                <a:effectLst/>
                <a:latin typeface="Replica Pro" panose="020B0504020101020102"/>
              </a:rPr>
              <a:t>COMPONENTE 2						          INVERSIÓN BAJO EL MRR*</a:t>
            </a:r>
          </a:p>
          <a:p>
            <a:pPr marL="0" marR="0" indent="0" algn="l" rtl="0" eaLnBrk="1" fontAlgn="auto" latinLnBrk="0" hangingPunct="1">
              <a:lnSpc>
                <a:spcPct val="80000"/>
              </a:lnSpc>
              <a:spcBef>
                <a:spcPts val="0"/>
              </a:spcBef>
              <a:spcAft>
                <a:spcPts val="0"/>
              </a:spcAft>
              <a:buNone/>
            </a:pPr>
            <a:r>
              <a:rPr lang="es-ES" sz="1800" b="1" spc="-10" dirty="0">
                <a:solidFill>
                  <a:srgbClr val="000000"/>
                </a:solidFill>
                <a:latin typeface="Replica Pro" panose="020B0504020101020102"/>
              </a:rPr>
              <a:t>								</a:t>
            </a:r>
            <a:r>
              <a:rPr lang="es-ES" sz="1400" b="1" i="1" spc="-10" dirty="0">
                <a:solidFill>
                  <a:srgbClr val="81C9B3"/>
                </a:solidFill>
                <a:latin typeface="Replica Pro" panose="020B0504020101020102"/>
              </a:rPr>
              <a:t>( 6.820 Millones de €)</a:t>
            </a:r>
            <a:endParaRPr lang="es-ES" sz="1400" b="1" i="1" u="none" strike="noStrike" kern="1200" spc="-10" dirty="0">
              <a:solidFill>
                <a:srgbClr val="81C9B3"/>
              </a:solidFill>
              <a:effectLst/>
              <a:latin typeface="Replica Pro" panose="020B0504020101020102"/>
            </a:endParaRPr>
          </a:p>
          <a:p>
            <a:pPr marL="0" marR="0" indent="0" algn="l" rtl="0" eaLnBrk="1" fontAlgn="auto" latinLnBrk="0" hangingPunct="1">
              <a:lnSpc>
                <a:spcPct val="80000"/>
              </a:lnSpc>
              <a:spcBef>
                <a:spcPts val="0"/>
              </a:spcBef>
              <a:spcAft>
                <a:spcPts val="0"/>
              </a:spcAft>
              <a:buNone/>
            </a:pPr>
            <a:endParaRPr lang="es-ES" sz="1800" b="1" spc="-10" dirty="0">
              <a:solidFill>
                <a:srgbClr val="000000"/>
              </a:solidFill>
              <a:latin typeface="Replica Pro" panose="020B0504020101020102"/>
            </a:endParaRPr>
          </a:p>
          <a:p>
            <a:pPr marL="0" marR="0" indent="0" algn="l" rtl="0" eaLnBrk="1" fontAlgn="auto" latinLnBrk="0" hangingPunct="1">
              <a:lnSpc>
                <a:spcPct val="80000"/>
              </a:lnSpc>
              <a:spcBef>
                <a:spcPts val="0"/>
              </a:spcBef>
              <a:spcAft>
                <a:spcPts val="0"/>
              </a:spcAft>
              <a:buNone/>
            </a:pPr>
            <a:r>
              <a:rPr lang="es-ES" sz="1800" b="1" spc="-10" dirty="0">
                <a:solidFill>
                  <a:srgbClr val="000000"/>
                </a:solidFill>
                <a:latin typeface="Replica Pro" panose="020B0504020101020102"/>
              </a:rPr>
              <a:t>Implementación de la Agenda Urbana Española: 			Gestionada por	 Gestionada por</a:t>
            </a:r>
          </a:p>
          <a:p>
            <a:pPr marL="0" marR="0" indent="0" algn="l" rtl="0" eaLnBrk="1" fontAlgn="auto" latinLnBrk="0" hangingPunct="1">
              <a:lnSpc>
                <a:spcPct val="80000"/>
              </a:lnSpc>
              <a:spcBef>
                <a:spcPts val="0"/>
              </a:spcBef>
              <a:spcAft>
                <a:spcPts val="0"/>
              </a:spcAft>
              <a:buNone/>
            </a:pPr>
            <a:r>
              <a:rPr lang="es-ES" sz="1800" b="1" spc="-10" dirty="0">
                <a:solidFill>
                  <a:srgbClr val="000000"/>
                </a:solidFill>
                <a:latin typeface="Replica Pro" panose="020B0504020101020102"/>
              </a:rPr>
              <a:t>							el MITMA	   MITERD ( IDEA)	</a:t>
            </a:r>
          </a:p>
          <a:p>
            <a:pPr marL="0" marR="0" indent="0" algn="l" rtl="0" eaLnBrk="1" fontAlgn="auto" latinLnBrk="0" hangingPunct="1">
              <a:lnSpc>
                <a:spcPct val="80000"/>
              </a:lnSpc>
              <a:spcBef>
                <a:spcPts val="0"/>
              </a:spcBef>
              <a:spcAft>
                <a:spcPts val="0"/>
              </a:spcAft>
              <a:buNone/>
            </a:pPr>
            <a:r>
              <a:rPr lang="es-ES" sz="1800" b="1" spc="-10" dirty="0">
                <a:solidFill>
                  <a:srgbClr val="000000"/>
                </a:solidFill>
                <a:latin typeface="Replica Pro" panose="020B0504020101020102"/>
              </a:rPr>
              <a:t>Plan de rehabilitación de vivienda y regeneración urbana</a:t>
            </a:r>
          </a:p>
          <a:p>
            <a:pPr marL="0" indent="0">
              <a:lnSpc>
                <a:spcPct val="80000"/>
              </a:lnSpc>
              <a:spcBef>
                <a:spcPts val="0"/>
              </a:spcBef>
              <a:buNone/>
            </a:pPr>
            <a:r>
              <a:rPr lang="es-ES" sz="1800" b="1" spc="-10" dirty="0">
                <a:solidFill>
                  <a:srgbClr val="000000"/>
                </a:solidFill>
                <a:latin typeface="Replica Pro" panose="020B0504020101020102"/>
              </a:rPr>
              <a:t>							</a:t>
            </a:r>
            <a:r>
              <a:rPr lang="es-ES" sz="1600" b="1" spc="-10" dirty="0">
                <a:solidFill>
                  <a:srgbClr val="81C9B3"/>
                </a:solidFill>
                <a:latin typeface="Replica Pro" panose="020B0504020101020102"/>
              </a:rPr>
              <a:t>5.520 millones de €	 1.402,5 millones de €</a:t>
            </a:r>
            <a:endParaRPr lang="es-ES" sz="1400" dirty="0">
              <a:latin typeface="Replica Pro" panose="020B0504020101020102"/>
            </a:endParaRPr>
          </a:p>
          <a:p>
            <a:pPr marL="0" marR="0" indent="0" algn="l" rtl="0" eaLnBrk="1" fontAlgn="auto" latinLnBrk="0" hangingPunct="1">
              <a:lnSpc>
                <a:spcPct val="80000"/>
              </a:lnSpc>
              <a:spcBef>
                <a:spcPts val="0"/>
              </a:spcBef>
              <a:spcAft>
                <a:spcPts val="0"/>
              </a:spcAft>
              <a:buNone/>
            </a:pPr>
            <a:r>
              <a:rPr lang="es-ES" sz="1400" dirty="0">
                <a:latin typeface="Replica Pro" panose="020B0504020101020102"/>
              </a:rPr>
              <a:t>							</a:t>
            </a:r>
            <a:r>
              <a:rPr lang="es-ES" sz="1000" dirty="0">
                <a:latin typeface="Replica Pro" panose="020B0504020101020102"/>
              </a:rPr>
              <a:t>MRR: MECANISMO DE RECUPERACIÓN Y RESILIENCIA DE LA UE</a:t>
            </a:r>
          </a:p>
          <a:p>
            <a:pPr marL="0" indent="0">
              <a:lnSpc>
                <a:spcPct val="80000"/>
              </a:lnSpc>
              <a:spcBef>
                <a:spcPts val="0"/>
              </a:spcBef>
              <a:buNone/>
            </a:pPr>
            <a:r>
              <a:rPr lang="es-ES" sz="1000" dirty="0">
                <a:latin typeface="Replica Pro" panose="020B0504020101020102"/>
              </a:rPr>
              <a:t>							MITMA: MINISTERIO DE TRANSPORTE, MOVILIDAD Y AGENDA URBANA</a:t>
            </a:r>
          </a:p>
          <a:p>
            <a:pPr marL="0" indent="0">
              <a:lnSpc>
                <a:spcPct val="80000"/>
              </a:lnSpc>
              <a:spcBef>
                <a:spcPts val="0"/>
              </a:spcBef>
              <a:buNone/>
            </a:pPr>
            <a:r>
              <a:rPr lang="es-ES" sz="1000" dirty="0">
                <a:latin typeface="Replica Pro" panose="020B0504020101020102"/>
              </a:rPr>
              <a:t>							MITERD: MINISTERIO PARA LA TRANS. ECOLOGICA Y RETO DEMOGRÁFICO</a:t>
            </a:r>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74775" y="149360"/>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Plan</a:t>
            </a:r>
            <a:r>
              <a:rPr lang="ca-ES" sz="2400" b="1" dirty="0">
                <a:latin typeface="Replica Pro" panose="020B0504020101020102"/>
              </a:rPr>
              <a:t> de </a:t>
            </a:r>
            <a:r>
              <a:rPr lang="ca-ES" sz="2400" b="1" dirty="0" err="1">
                <a:latin typeface="Replica Pro" panose="020B0504020101020102"/>
              </a:rPr>
              <a:t>Recuperación</a:t>
            </a:r>
            <a:r>
              <a:rPr lang="ca-ES" sz="2400" b="1" dirty="0">
                <a:latin typeface="Replica Pro" panose="020B0504020101020102"/>
              </a:rPr>
              <a:t>, </a:t>
            </a:r>
            <a:r>
              <a:rPr lang="ca-ES" sz="2400" b="1" dirty="0" err="1">
                <a:latin typeface="Replica Pro" panose="020B0504020101020102"/>
              </a:rPr>
              <a:t>Transformación</a:t>
            </a:r>
            <a:r>
              <a:rPr lang="ca-ES" sz="2400" b="1" dirty="0">
                <a:latin typeface="Replica Pro" panose="020B0504020101020102"/>
              </a:rPr>
              <a:t> y </a:t>
            </a:r>
            <a:r>
              <a:rPr lang="ca-ES" sz="2400" b="1" dirty="0" err="1">
                <a:latin typeface="Replica Pro" panose="020B0504020101020102"/>
              </a:rPr>
              <a:t>Resiliencia</a:t>
            </a:r>
            <a:r>
              <a:rPr lang="ca-ES" sz="2400" b="1" dirty="0">
                <a:latin typeface="Replica Pro" panose="020B0504020101020102"/>
              </a:rPr>
              <a:t> ( PRTR)</a:t>
            </a:r>
            <a:endParaRPr lang="es-ES" sz="2400" dirty="0">
              <a:latin typeface="Replica Pro" panose="020B0504020101020102"/>
            </a:endParaRPr>
          </a:p>
        </p:txBody>
      </p:sp>
      <p:cxnSp>
        <p:nvCxnSpPr>
          <p:cNvPr id="11" name="Conector recto 10">
            <a:extLst>
              <a:ext uri="{FF2B5EF4-FFF2-40B4-BE49-F238E27FC236}">
                <a16:creationId xmlns:a16="http://schemas.microsoft.com/office/drawing/2014/main" id="{7F9B74B9-92EC-4289-80E6-DC593A32837A}"/>
              </a:ext>
            </a:extLst>
          </p:cNvPr>
          <p:cNvCxnSpPr>
            <a:cxnSpLocks/>
            <a:stCxn id="3" idx="2"/>
          </p:cNvCxnSpPr>
          <p:nvPr/>
        </p:nvCxnSpPr>
        <p:spPr>
          <a:xfrm>
            <a:off x="6085897" y="2975245"/>
            <a:ext cx="0" cy="239981"/>
          </a:xfrm>
          <a:prstGeom prst="line">
            <a:avLst/>
          </a:prstGeom>
          <a:ln w="19050">
            <a:solidFill>
              <a:srgbClr val="81C9B3"/>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5BCACCD3-355D-4D1C-BBBF-4F3EE9977EEC}"/>
              </a:ext>
            </a:extLst>
          </p:cNvPr>
          <p:cNvCxnSpPr/>
          <p:nvPr/>
        </p:nvCxnSpPr>
        <p:spPr>
          <a:xfrm>
            <a:off x="839446" y="3215226"/>
            <a:ext cx="10515600" cy="0"/>
          </a:xfrm>
          <a:prstGeom prst="line">
            <a:avLst/>
          </a:prstGeom>
          <a:ln w="19050">
            <a:solidFill>
              <a:srgbClr val="81C9B3"/>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48FAA898-3634-46F8-9770-7C76B7291ED5}"/>
              </a:ext>
            </a:extLst>
          </p:cNvPr>
          <p:cNvCxnSpPr>
            <a:cxnSpLocks/>
          </p:cNvCxnSpPr>
          <p:nvPr/>
        </p:nvCxnSpPr>
        <p:spPr>
          <a:xfrm>
            <a:off x="839446" y="3215226"/>
            <a:ext cx="0" cy="190097"/>
          </a:xfrm>
          <a:prstGeom prst="line">
            <a:avLst/>
          </a:prstGeom>
          <a:ln w="19050">
            <a:solidFill>
              <a:srgbClr val="81C9B3"/>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DCA36CA5-6296-463A-AE94-1F42E44BDE47}"/>
              </a:ext>
            </a:extLst>
          </p:cNvPr>
          <p:cNvCxnSpPr>
            <a:cxnSpLocks/>
          </p:cNvCxnSpPr>
          <p:nvPr/>
        </p:nvCxnSpPr>
        <p:spPr>
          <a:xfrm flipH="1">
            <a:off x="11343697" y="3226872"/>
            <a:ext cx="9211" cy="178451"/>
          </a:xfrm>
          <a:prstGeom prst="line">
            <a:avLst/>
          </a:prstGeom>
          <a:ln w="19050">
            <a:solidFill>
              <a:srgbClr val="81C9B3"/>
            </a:solidFill>
          </a:ln>
        </p:spPr>
        <p:style>
          <a:lnRef idx="1">
            <a:schemeClr val="accent1"/>
          </a:lnRef>
          <a:fillRef idx="0">
            <a:schemeClr val="accent1"/>
          </a:fillRef>
          <a:effectRef idx="0">
            <a:schemeClr val="accent1"/>
          </a:effectRef>
          <a:fontRef idx="minor">
            <a:schemeClr val="tx1"/>
          </a:fontRef>
        </p:style>
      </p:cxnSp>
      <p:sp>
        <p:nvSpPr>
          <p:cNvPr id="17" name="Elipse 16">
            <a:extLst>
              <a:ext uri="{FF2B5EF4-FFF2-40B4-BE49-F238E27FC236}">
                <a16:creationId xmlns:a16="http://schemas.microsoft.com/office/drawing/2014/main" id="{1D190F6B-BD7C-4E04-8828-E2B8FC18A3C4}"/>
              </a:ext>
            </a:extLst>
          </p:cNvPr>
          <p:cNvSpPr/>
          <p:nvPr/>
        </p:nvSpPr>
        <p:spPr>
          <a:xfrm>
            <a:off x="274775" y="3455211"/>
            <a:ext cx="1887164" cy="1867707"/>
          </a:xfrm>
          <a:prstGeom prst="ellipse">
            <a:avLst/>
          </a:prstGeom>
          <a:solidFill>
            <a:srgbClr val="81C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E48CB73A-DBCE-463C-AE0B-225B8DD3E6B2}"/>
              </a:ext>
            </a:extLst>
          </p:cNvPr>
          <p:cNvSpPr/>
          <p:nvPr/>
        </p:nvSpPr>
        <p:spPr>
          <a:xfrm>
            <a:off x="2232352" y="3455209"/>
            <a:ext cx="1887164" cy="1867707"/>
          </a:xfrm>
          <a:prstGeom prst="ellipse">
            <a:avLst/>
          </a:prstGeom>
          <a:solidFill>
            <a:srgbClr val="81C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Elipse 20">
            <a:extLst>
              <a:ext uri="{FF2B5EF4-FFF2-40B4-BE49-F238E27FC236}">
                <a16:creationId xmlns:a16="http://schemas.microsoft.com/office/drawing/2014/main" id="{811FCAC9-B1E6-4F22-A6ED-A703B179709A}"/>
              </a:ext>
            </a:extLst>
          </p:cNvPr>
          <p:cNvSpPr/>
          <p:nvPr/>
        </p:nvSpPr>
        <p:spPr>
          <a:xfrm>
            <a:off x="4189929" y="3439663"/>
            <a:ext cx="1887164" cy="1867707"/>
          </a:xfrm>
          <a:prstGeom prst="ellipse">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solidFill>
            </a:endParaRPr>
          </a:p>
        </p:txBody>
      </p:sp>
      <p:sp>
        <p:nvSpPr>
          <p:cNvPr id="22" name="Elipse 21">
            <a:extLst>
              <a:ext uri="{FF2B5EF4-FFF2-40B4-BE49-F238E27FC236}">
                <a16:creationId xmlns:a16="http://schemas.microsoft.com/office/drawing/2014/main" id="{8380554C-6E5B-438A-8F2A-43946933E9F4}"/>
              </a:ext>
            </a:extLst>
          </p:cNvPr>
          <p:cNvSpPr/>
          <p:nvPr/>
        </p:nvSpPr>
        <p:spPr>
          <a:xfrm>
            <a:off x="6147506" y="3439664"/>
            <a:ext cx="1887164" cy="1867707"/>
          </a:xfrm>
          <a:prstGeom prst="ellipse">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Elipse 22">
            <a:extLst>
              <a:ext uri="{FF2B5EF4-FFF2-40B4-BE49-F238E27FC236}">
                <a16:creationId xmlns:a16="http://schemas.microsoft.com/office/drawing/2014/main" id="{711D1CE7-C84B-49C0-90A8-1D585280F17B}"/>
              </a:ext>
            </a:extLst>
          </p:cNvPr>
          <p:cNvSpPr/>
          <p:nvPr/>
        </p:nvSpPr>
        <p:spPr>
          <a:xfrm>
            <a:off x="8105083" y="3412492"/>
            <a:ext cx="1887164" cy="1867707"/>
          </a:xfrm>
          <a:prstGeom prst="ellipse">
            <a:avLst/>
          </a:prstGeom>
          <a:solidFill>
            <a:srgbClr val="81C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lipse 34">
            <a:extLst>
              <a:ext uri="{FF2B5EF4-FFF2-40B4-BE49-F238E27FC236}">
                <a16:creationId xmlns:a16="http://schemas.microsoft.com/office/drawing/2014/main" id="{AE33666E-BD7E-4122-AAD9-68DAB241A8A8}"/>
              </a:ext>
            </a:extLst>
          </p:cNvPr>
          <p:cNvSpPr/>
          <p:nvPr/>
        </p:nvSpPr>
        <p:spPr>
          <a:xfrm>
            <a:off x="10062660" y="3403789"/>
            <a:ext cx="1887164" cy="1867707"/>
          </a:xfrm>
          <a:prstGeom prst="ellipse">
            <a:avLst/>
          </a:prstGeom>
          <a:solidFill>
            <a:srgbClr val="81C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Marcador de contenido 2">
            <a:extLst>
              <a:ext uri="{FF2B5EF4-FFF2-40B4-BE49-F238E27FC236}">
                <a16:creationId xmlns:a16="http://schemas.microsoft.com/office/drawing/2014/main" id="{D656807B-E8D2-4510-97C3-601F5802FF17}"/>
              </a:ext>
            </a:extLst>
          </p:cNvPr>
          <p:cNvSpPr txBox="1">
            <a:spLocks/>
          </p:cNvSpPr>
          <p:nvPr/>
        </p:nvSpPr>
        <p:spPr>
          <a:xfrm>
            <a:off x="528023" y="3657550"/>
            <a:ext cx="1674222" cy="147164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1600" dirty="0">
                <a:latin typeface="Arial" panose="020B0604020202020204" pitchFamily="34" charset="0"/>
              </a:rPr>
              <a:t>     </a:t>
            </a:r>
            <a:r>
              <a:rPr lang="es-ES" sz="3600" b="1" spc="-10" dirty="0">
                <a:solidFill>
                  <a:srgbClr val="000000"/>
                </a:solidFill>
                <a:latin typeface="Replica Pro" panose="020B0504020101020102"/>
              </a:rPr>
              <a:t>CO2.I01</a:t>
            </a:r>
          </a:p>
          <a:p>
            <a:pPr marL="0" indent="0">
              <a:buNone/>
            </a:pPr>
            <a:r>
              <a:rPr lang="es-ES" i="1" dirty="0"/>
              <a:t>Programa de rehabilitación para la recuperación económica y social en entornos urbanos</a:t>
            </a:r>
          </a:p>
        </p:txBody>
      </p:sp>
      <p:sp>
        <p:nvSpPr>
          <p:cNvPr id="39" name="Marcador de contenido 2">
            <a:extLst>
              <a:ext uri="{FF2B5EF4-FFF2-40B4-BE49-F238E27FC236}">
                <a16:creationId xmlns:a16="http://schemas.microsoft.com/office/drawing/2014/main" id="{7302BF7D-5110-4FCC-B831-5D3DAE10AF5C}"/>
              </a:ext>
            </a:extLst>
          </p:cNvPr>
          <p:cNvSpPr txBox="1">
            <a:spLocks/>
          </p:cNvSpPr>
          <p:nvPr/>
        </p:nvSpPr>
        <p:spPr>
          <a:xfrm>
            <a:off x="2550914" y="3653238"/>
            <a:ext cx="1674222" cy="14716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8000" dirty="0">
                <a:latin typeface="Arial" panose="020B0604020202020204" pitchFamily="34" charset="0"/>
              </a:rPr>
              <a:t>  </a:t>
            </a:r>
            <a:r>
              <a:rPr lang="es-ES" sz="8000" b="1" spc="-10" dirty="0">
                <a:solidFill>
                  <a:srgbClr val="000000"/>
                </a:solidFill>
                <a:latin typeface="Replica Pro" panose="020B0504020101020102"/>
              </a:rPr>
              <a:t>CO2.I02</a:t>
            </a:r>
          </a:p>
          <a:p>
            <a:pPr marL="0" indent="0">
              <a:buNone/>
            </a:pPr>
            <a:r>
              <a:rPr lang="es-ES" sz="6000" i="1" dirty="0"/>
              <a:t>Programa de construcción de viviendas en alquiler social en edificios energéticamente eficientes</a:t>
            </a:r>
          </a:p>
        </p:txBody>
      </p:sp>
      <p:sp>
        <p:nvSpPr>
          <p:cNvPr id="40" name="Marcador de contenido 2">
            <a:extLst>
              <a:ext uri="{FF2B5EF4-FFF2-40B4-BE49-F238E27FC236}">
                <a16:creationId xmlns:a16="http://schemas.microsoft.com/office/drawing/2014/main" id="{88F73F2D-0D8F-45B0-920C-4690577AEB77}"/>
              </a:ext>
            </a:extLst>
          </p:cNvPr>
          <p:cNvSpPr txBox="1">
            <a:spLocks/>
          </p:cNvSpPr>
          <p:nvPr/>
        </p:nvSpPr>
        <p:spPr>
          <a:xfrm>
            <a:off x="4443179" y="3637693"/>
            <a:ext cx="1674222" cy="14716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8000" dirty="0">
                <a:latin typeface="Arial" panose="020B0604020202020204" pitchFamily="34" charset="0"/>
              </a:rPr>
              <a:t>  </a:t>
            </a:r>
            <a:r>
              <a:rPr lang="es-ES" sz="8000" b="1" spc="-10" dirty="0">
                <a:solidFill>
                  <a:srgbClr val="000000"/>
                </a:solidFill>
                <a:latin typeface="Replica Pro" panose="020B0504020101020102"/>
              </a:rPr>
              <a:t>CO2.I03</a:t>
            </a:r>
          </a:p>
          <a:p>
            <a:pPr marL="0" indent="0">
              <a:buNone/>
            </a:pPr>
            <a:r>
              <a:rPr lang="es-ES" sz="6000" i="1" dirty="0"/>
              <a:t>Programa de rehabilitación energética de edificios( PREE)</a:t>
            </a:r>
          </a:p>
        </p:txBody>
      </p:sp>
      <p:sp>
        <p:nvSpPr>
          <p:cNvPr id="41" name="Marcador de contenido 2">
            <a:extLst>
              <a:ext uri="{FF2B5EF4-FFF2-40B4-BE49-F238E27FC236}">
                <a16:creationId xmlns:a16="http://schemas.microsoft.com/office/drawing/2014/main" id="{9E872B06-16F2-487F-873D-44406205F631}"/>
              </a:ext>
            </a:extLst>
          </p:cNvPr>
          <p:cNvSpPr txBox="1">
            <a:spLocks/>
          </p:cNvSpPr>
          <p:nvPr/>
        </p:nvSpPr>
        <p:spPr>
          <a:xfrm>
            <a:off x="6471167" y="3653238"/>
            <a:ext cx="1674222" cy="14716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8000" dirty="0">
                <a:latin typeface="Arial" panose="020B0604020202020204" pitchFamily="34" charset="0"/>
              </a:rPr>
              <a:t>  </a:t>
            </a:r>
            <a:r>
              <a:rPr lang="es-ES" sz="8000" b="1" spc="-10" dirty="0">
                <a:solidFill>
                  <a:srgbClr val="000000"/>
                </a:solidFill>
                <a:latin typeface="Replica Pro" panose="020B0504020101020102"/>
              </a:rPr>
              <a:t>CO2.I04</a:t>
            </a:r>
          </a:p>
          <a:p>
            <a:pPr marL="0" indent="0">
              <a:buNone/>
            </a:pPr>
            <a:r>
              <a:rPr lang="es-ES" sz="6000" i="1" dirty="0"/>
              <a:t>Programa de regeneración y reto demográfico</a:t>
            </a:r>
          </a:p>
          <a:p>
            <a:pPr marL="0" indent="0">
              <a:buNone/>
            </a:pPr>
            <a:r>
              <a:rPr lang="es-ES" sz="6000" i="1" dirty="0"/>
              <a:t>(a. PREE5000 y b. DUS5000)</a:t>
            </a:r>
          </a:p>
        </p:txBody>
      </p:sp>
      <p:sp>
        <p:nvSpPr>
          <p:cNvPr id="42" name="Marcador de contenido 2">
            <a:extLst>
              <a:ext uri="{FF2B5EF4-FFF2-40B4-BE49-F238E27FC236}">
                <a16:creationId xmlns:a16="http://schemas.microsoft.com/office/drawing/2014/main" id="{C8D37926-00FF-4E70-A9D7-2316D4D3E248}"/>
              </a:ext>
            </a:extLst>
          </p:cNvPr>
          <p:cNvSpPr txBox="1">
            <a:spLocks/>
          </p:cNvSpPr>
          <p:nvPr/>
        </p:nvSpPr>
        <p:spPr>
          <a:xfrm>
            <a:off x="8388438" y="3653238"/>
            <a:ext cx="1674222" cy="14716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8000" dirty="0">
                <a:latin typeface="Arial" panose="020B0604020202020204" pitchFamily="34" charset="0"/>
              </a:rPr>
              <a:t>  </a:t>
            </a:r>
            <a:r>
              <a:rPr lang="es-ES" sz="8000" b="1" spc="-10" dirty="0">
                <a:solidFill>
                  <a:srgbClr val="000000"/>
                </a:solidFill>
                <a:latin typeface="Replica Pro" panose="020B0504020101020102"/>
              </a:rPr>
              <a:t>CO2.I05</a:t>
            </a:r>
          </a:p>
          <a:p>
            <a:pPr marL="0" indent="0">
              <a:buNone/>
            </a:pPr>
            <a:r>
              <a:rPr lang="es-ES" sz="6000" i="1" dirty="0"/>
              <a:t>Programa de impulso a la rehabilitación de edificios públicos</a:t>
            </a:r>
          </a:p>
          <a:p>
            <a:pPr marL="0" indent="0">
              <a:buNone/>
            </a:pPr>
            <a:r>
              <a:rPr lang="es-ES" sz="6000" i="1" dirty="0"/>
              <a:t>( PIREP)</a:t>
            </a:r>
          </a:p>
        </p:txBody>
      </p:sp>
      <p:sp>
        <p:nvSpPr>
          <p:cNvPr id="43" name="Marcador de contenido 2">
            <a:extLst>
              <a:ext uri="{FF2B5EF4-FFF2-40B4-BE49-F238E27FC236}">
                <a16:creationId xmlns:a16="http://schemas.microsoft.com/office/drawing/2014/main" id="{875B05A0-17D5-4CAA-922B-076AD11A2136}"/>
              </a:ext>
            </a:extLst>
          </p:cNvPr>
          <p:cNvSpPr txBox="1">
            <a:spLocks/>
          </p:cNvSpPr>
          <p:nvPr/>
        </p:nvSpPr>
        <p:spPr>
          <a:xfrm>
            <a:off x="10258893" y="3602587"/>
            <a:ext cx="1674222" cy="14716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8000" dirty="0">
                <a:latin typeface="Arial" panose="020B0604020202020204" pitchFamily="34" charset="0"/>
              </a:rPr>
              <a:t>  </a:t>
            </a:r>
            <a:r>
              <a:rPr lang="es-ES" sz="8000" b="1" spc="-10" dirty="0">
                <a:solidFill>
                  <a:srgbClr val="000000"/>
                </a:solidFill>
                <a:latin typeface="Replica Pro" panose="020B0504020101020102"/>
              </a:rPr>
              <a:t>CO2.I06</a:t>
            </a:r>
          </a:p>
          <a:p>
            <a:pPr marL="0" indent="0">
              <a:buNone/>
            </a:pPr>
            <a:r>
              <a:rPr lang="es-ES" sz="6000" i="1" dirty="0"/>
              <a:t>Programa de ayudas para la elaboración de proyectos piloto de planes de acción local de la Agenda Urbana Española</a:t>
            </a:r>
          </a:p>
        </p:txBody>
      </p:sp>
      <p:sp>
        <p:nvSpPr>
          <p:cNvPr id="47" name="CuadroTexto 46">
            <a:extLst>
              <a:ext uri="{FF2B5EF4-FFF2-40B4-BE49-F238E27FC236}">
                <a16:creationId xmlns:a16="http://schemas.microsoft.com/office/drawing/2014/main" id="{A1B03689-4A69-4BBD-807D-A97658CB7996}"/>
              </a:ext>
            </a:extLst>
          </p:cNvPr>
          <p:cNvSpPr txBox="1"/>
          <p:nvPr/>
        </p:nvSpPr>
        <p:spPr>
          <a:xfrm>
            <a:off x="561590" y="5403179"/>
            <a:ext cx="1313533" cy="319446"/>
          </a:xfrm>
          <a:prstGeom prst="rect">
            <a:avLst/>
          </a:prstGeom>
          <a:noFill/>
        </p:spPr>
        <p:txBody>
          <a:bodyPr wrap="square">
            <a:spAutoFit/>
          </a:bodyPr>
          <a:lstStyle/>
          <a:p>
            <a:pPr marL="0" marR="0" indent="0" algn="l" rtl="0" eaLnBrk="1" fontAlgn="auto" latinLnBrk="0" hangingPunct="1">
              <a:lnSpc>
                <a:spcPct val="80000"/>
              </a:lnSpc>
              <a:spcBef>
                <a:spcPts val="0"/>
              </a:spcBef>
              <a:spcAft>
                <a:spcPts val="0"/>
              </a:spcAft>
              <a:buNone/>
            </a:pPr>
            <a:r>
              <a:rPr lang="es-ES" sz="1800" b="1" i="1" spc="-10" dirty="0">
                <a:solidFill>
                  <a:srgbClr val="81C9B3"/>
                </a:solidFill>
                <a:latin typeface="Replica Pro" panose="020B0504020101020102"/>
              </a:rPr>
              <a:t> </a:t>
            </a:r>
            <a:r>
              <a:rPr lang="es-ES" b="1" i="1" spc="-10" dirty="0">
                <a:solidFill>
                  <a:srgbClr val="81C9B3"/>
                </a:solidFill>
                <a:latin typeface="Replica Pro" panose="020B0504020101020102"/>
              </a:rPr>
              <a:t>3</a:t>
            </a:r>
            <a:r>
              <a:rPr lang="es-ES" sz="1800" b="1" i="1" spc="-10" dirty="0">
                <a:solidFill>
                  <a:srgbClr val="81C9B3"/>
                </a:solidFill>
                <a:latin typeface="Replica Pro" panose="020B0504020101020102"/>
              </a:rPr>
              <a:t>.420 M €</a:t>
            </a:r>
            <a:endParaRPr lang="es-ES" sz="1800" b="1" i="1" u="none" strike="noStrike" kern="1200" spc="-10" dirty="0">
              <a:solidFill>
                <a:srgbClr val="81C9B3"/>
              </a:solidFill>
              <a:effectLst/>
              <a:latin typeface="Replica Pro" panose="020B0504020101020102"/>
            </a:endParaRPr>
          </a:p>
        </p:txBody>
      </p:sp>
      <p:sp>
        <p:nvSpPr>
          <p:cNvPr id="48" name="CuadroTexto 47">
            <a:extLst>
              <a:ext uri="{FF2B5EF4-FFF2-40B4-BE49-F238E27FC236}">
                <a16:creationId xmlns:a16="http://schemas.microsoft.com/office/drawing/2014/main" id="{DFB23AC5-CDB2-4560-9C38-ECD1A8F56BF2}"/>
              </a:ext>
            </a:extLst>
          </p:cNvPr>
          <p:cNvSpPr txBox="1"/>
          <p:nvPr/>
        </p:nvSpPr>
        <p:spPr>
          <a:xfrm>
            <a:off x="2519167" y="5375722"/>
            <a:ext cx="1313533" cy="319446"/>
          </a:xfrm>
          <a:prstGeom prst="rect">
            <a:avLst/>
          </a:prstGeom>
          <a:noFill/>
        </p:spPr>
        <p:txBody>
          <a:bodyPr wrap="square">
            <a:spAutoFit/>
          </a:bodyPr>
          <a:lstStyle/>
          <a:p>
            <a:pPr marL="0" marR="0" indent="0" algn="l" rtl="0" eaLnBrk="1" fontAlgn="auto" latinLnBrk="0" hangingPunct="1">
              <a:lnSpc>
                <a:spcPct val="80000"/>
              </a:lnSpc>
              <a:spcBef>
                <a:spcPts val="0"/>
              </a:spcBef>
              <a:spcAft>
                <a:spcPts val="0"/>
              </a:spcAft>
              <a:buNone/>
            </a:pPr>
            <a:r>
              <a:rPr lang="es-ES" sz="1800" b="1" i="1" spc="-10" dirty="0">
                <a:solidFill>
                  <a:srgbClr val="81C9B3"/>
                </a:solidFill>
                <a:latin typeface="Replica Pro" panose="020B0504020101020102"/>
              </a:rPr>
              <a:t> </a:t>
            </a:r>
            <a:r>
              <a:rPr lang="es-ES" b="1" i="1" spc="-10" dirty="0">
                <a:solidFill>
                  <a:srgbClr val="81C9B3"/>
                </a:solidFill>
                <a:latin typeface="Replica Pro" panose="020B0504020101020102"/>
              </a:rPr>
              <a:t>1</a:t>
            </a:r>
            <a:r>
              <a:rPr lang="es-ES" sz="1800" b="1" i="1" spc="-10" dirty="0">
                <a:solidFill>
                  <a:srgbClr val="81C9B3"/>
                </a:solidFill>
                <a:latin typeface="Replica Pro" panose="020B0504020101020102"/>
              </a:rPr>
              <a:t>.000 M €</a:t>
            </a:r>
            <a:endParaRPr lang="es-ES" sz="1800" b="1" i="1" u="none" strike="noStrike" kern="1200" spc="-10" dirty="0">
              <a:solidFill>
                <a:srgbClr val="81C9B3"/>
              </a:solidFill>
              <a:effectLst/>
              <a:latin typeface="Replica Pro" panose="020B0504020101020102"/>
            </a:endParaRPr>
          </a:p>
        </p:txBody>
      </p:sp>
      <p:sp>
        <p:nvSpPr>
          <p:cNvPr id="49" name="CuadroTexto 48">
            <a:extLst>
              <a:ext uri="{FF2B5EF4-FFF2-40B4-BE49-F238E27FC236}">
                <a16:creationId xmlns:a16="http://schemas.microsoft.com/office/drawing/2014/main" id="{0F3561BE-42C1-401E-A70F-AB4CBE59F3E4}"/>
              </a:ext>
            </a:extLst>
          </p:cNvPr>
          <p:cNvSpPr txBox="1"/>
          <p:nvPr/>
        </p:nvSpPr>
        <p:spPr>
          <a:xfrm>
            <a:off x="4623523" y="5360456"/>
            <a:ext cx="1313533" cy="319446"/>
          </a:xfrm>
          <a:prstGeom prst="rect">
            <a:avLst/>
          </a:prstGeom>
          <a:noFill/>
        </p:spPr>
        <p:txBody>
          <a:bodyPr wrap="square">
            <a:spAutoFit/>
          </a:bodyPr>
          <a:lstStyle/>
          <a:p>
            <a:pPr marL="0" marR="0" indent="0" algn="l" rtl="0" eaLnBrk="1" fontAlgn="auto" latinLnBrk="0" hangingPunct="1">
              <a:lnSpc>
                <a:spcPct val="80000"/>
              </a:lnSpc>
              <a:spcBef>
                <a:spcPts val="0"/>
              </a:spcBef>
              <a:spcAft>
                <a:spcPts val="0"/>
              </a:spcAft>
              <a:buNone/>
            </a:pPr>
            <a:r>
              <a:rPr lang="es-ES" sz="1800" b="1" i="1" spc="-10" dirty="0">
                <a:solidFill>
                  <a:srgbClr val="81C9B3"/>
                </a:solidFill>
                <a:latin typeface="Replica Pro" panose="020B0504020101020102"/>
              </a:rPr>
              <a:t> 402,5 M €</a:t>
            </a:r>
            <a:endParaRPr lang="es-ES" sz="1800" b="1" i="1" u="none" strike="noStrike" kern="1200" spc="-10" dirty="0">
              <a:solidFill>
                <a:srgbClr val="81C9B3"/>
              </a:solidFill>
              <a:effectLst/>
              <a:latin typeface="Replica Pro" panose="020B0504020101020102"/>
            </a:endParaRPr>
          </a:p>
        </p:txBody>
      </p:sp>
      <p:sp>
        <p:nvSpPr>
          <p:cNvPr id="50" name="CuadroTexto 49">
            <a:extLst>
              <a:ext uri="{FF2B5EF4-FFF2-40B4-BE49-F238E27FC236}">
                <a16:creationId xmlns:a16="http://schemas.microsoft.com/office/drawing/2014/main" id="{13AF39C5-148A-4506-B1A2-302D3C965F8B}"/>
              </a:ext>
            </a:extLst>
          </p:cNvPr>
          <p:cNvSpPr txBox="1"/>
          <p:nvPr/>
        </p:nvSpPr>
        <p:spPr>
          <a:xfrm>
            <a:off x="6493978" y="5375722"/>
            <a:ext cx="1313533" cy="319446"/>
          </a:xfrm>
          <a:prstGeom prst="rect">
            <a:avLst/>
          </a:prstGeom>
          <a:noFill/>
        </p:spPr>
        <p:txBody>
          <a:bodyPr wrap="square">
            <a:spAutoFit/>
          </a:bodyPr>
          <a:lstStyle/>
          <a:p>
            <a:pPr marL="0" marR="0" indent="0" algn="l" rtl="0" eaLnBrk="1" fontAlgn="auto" latinLnBrk="0" hangingPunct="1">
              <a:lnSpc>
                <a:spcPct val="80000"/>
              </a:lnSpc>
              <a:spcBef>
                <a:spcPts val="0"/>
              </a:spcBef>
              <a:spcAft>
                <a:spcPts val="0"/>
              </a:spcAft>
              <a:buNone/>
            </a:pPr>
            <a:r>
              <a:rPr lang="es-ES" sz="1800" b="1" i="1" spc="-10" dirty="0">
                <a:solidFill>
                  <a:srgbClr val="81C9B3"/>
                </a:solidFill>
                <a:latin typeface="Replica Pro" panose="020B0504020101020102"/>
              </a:rPr>
              <a:t> </a:t>
            </a:r>
            <a:r>
              <a:rPr lang="es-ES" b="1" i="1" spc="-10" dirty="0">
                <a:solidFill>
                  <a:srgbClr val="81C9B3"/>
                </a:solidFill>
                <a:latin typeface="Replica Pro" panose="020B0504020101020102"/>
              </a:rPr>
              <a:t>1</a:t>
            </a:r>
            <a:r>
              <a:rPr lang="es-ES" sz="1800" b="1" i="1" spc="-10" dirty="0">
                <a:solidFill>
                  <a:srgbClr val="81C9B3"/>
                </a:solidFill>
                <a:latin typeface="Replica Pro" panose="020B0504020101020102"/>
              </a:rPr>
              <a:t>.000 M €</a:t>
            </a:r>
            <a:endParaRPr lang="es-ES" sz="1800" b="1" i="1" u="none" strike="noStrike" kern="1200" spc="-10" dirty="0">
              <a:solidFill>
                <a:srgbClr val="81C9B3"/>
              </a:solidFill>
              <a:effectLst/>
              <a:latin typeface="Replica Pro" panose="020B0504020101020102"/>
            </a:endParaRPr>
          </a:p>
        </p:txBody>
      </p:sp>
      <p:sp>
        <p:nvSpPr>
          <p:cNvPr id="51" name="CuadroTexto 50">
            <a:extLst>
              <a:ext uri="{FF2B5EF4-FFF2-40B4-BE49-F238E27FC236}">
                <a16:creationId xmlns:a16="http://schemas.microsoft.com/office/drawing/2014/main" id="{36637BD6-2A28-42C4-A28C-5182F26257EE}"/>
              </a:ext>
            </a:extLst>
          </p:cNvPr>
          <p:cNvSpPr txBox="1"/>
          <p:nvPr/>
        </p:nvSpPr>
        <p:spPr>
          <a:xfrm>
            <a:off x="8568782" y="5363899"/>
            <a:ext cx="1313533" cy="319446"/>
          </a:xfrm>
          <a:prstGeom prst="rect">
            <a:avLst/>
          </a:prstGeom>
          <a:noFill/>
        </p:spPr>
        <p:txBody>
          <a:bodyPr wrap="square">
            <a:spAutoFit/>
          </a:bodyPr>
          <a:lstStyle/>
          <a:p>
            <a:pPr marL="0" marR="0" indent="0" algn="l" rtl="0" eaLnBrk="1" fontAlgn="auto" latinLnBrk="0" hangingPunct="1">
              <a:lnSpc>
                <a:spcPct val="80000"/>
              </a:lnSpc>
              <a:spcBef>
                <a:spcPts val="0"/>
              </a:spcBef>
              <a:spcAft>
                <a:spcPts val="0"/>
              </a:spcAft>
              <a:buNone/>
            </a:pPr>
            <a:r>
              <a:rPr lang="es-ES" sz="1800" b="1" i="1" spc="-10" dirty="0">
                <a:solidFill>
                  <a:srgbClr val="81C9B3"/>
                </a:solidFill>
                <a:latin typeface="Replica Pro" panose="020B0504020101020102"/>
              </a:rPr>
              <a:t> </a:t>
            </a:r>
            <a:r>
              <a:rPr lang="es-ES" b="1" i="1" spc="-10" dirty="0">
                <a:solidFill>
                  <a:srgbClr val="81C9B3"/>
                </a:solidFill>
                <a:latin typeface="Replica Pro" panose="020B0504020101020102"/>
              </a:rPr>
              <a:t>1</a:t>
            </a:r>
            <a:r>
              <a:rPr lang="es-ES" sz="1800" b="1" i="1" spc="-10" dirty="0">
                <a:solidFill>
                  <a:srgbClr val="81C9B3"/>
                </a:solidFill>
                <a:latin typeface="Replica Pro" panose="020B0504020101020102"/>
              </a:rPr>
              <a:t>.080 M €</a:t>
            </a:r>
            <a:endParaRPr lang="es-ES" sz="1800" b="1" i="1" u="none" strike="noStrike" kern="1200" spc="-10" dirty="0">
              <a:solidFill>
                <a:srgbClr val="81C9B3"/>
              </a:solidFill>
              <a:effectLst/>
              <a:latin typeface="Replica Pro" panose="020B0504020101020102"/>
            </a:endParaRPr>
          </a:p>
        </p:txBody>
      </p:sp>
      <p:sp>
        <p:nvSpPr>
          <p:cNvPr id="52" name="CuadroTexto 51">
            <a:extLst>
              <a:ext uri="{FF2B5EF4-FFF2-40B4-BE49-F238E27FC236}">
                <a16:creationId xmlns:a16="http://schemas.microsoft.com/office/drawing/2014/main" id="{9550439C-1203-4B7E-8896-8BC2D1F4E239}"/>
              </a:ext>
            </a:extLst>
          </p:cNvPr>
          <p:cNvSpPr txBox="1"/>
          <p:nvPr/>
        </p:nvSpPr>
        <p:spPr>
          <a:xfrm>
            <a:off x="10636291" y="5360456"/>
            <a:ext cx="1313533" cy="319446"/>
          </a:xfrm>
          <a:prstGeom prst="rect">
            <a:avLst/>
          </a:prstGeom>
          <a:noFill/>
        </p:spPr>
        <p:txBody>
          <a:bodyPr wrap="square">
            <a:spAutoFit/>
          </a:bodyPr>
          <a:lstStyle/>
          <a:p>
            <a:pPr marL="0" marR="0" indent="0" algn="l" rtl="0" eaLnBrk="1" fontAlgn="auto" latinLnBrk="0" hangingPunct="1">
              <a:lnSpc>
                <a:spcPct val="80000"/>
              </a:lnSpc>
              <a:spcBef>
                <a:spcPts val="0"/>
              </a:spcBef>
              <a:spcAft>
                <a:spcPts val="0"/>
              </a:spcAft>
              <a:buNone/>
            </a:pPr>
            <a:r>
              <a:rPr lang="es-ES" sz="1800" b="1" i="1" spc="-10" dirty="0">
                <a:solidFill>
                  <a:srgbClr val="81C9B3"/>
                </a:solidFill>
                <a:latin typeface="Replica Pro" panose="020B0504020101020102"/>
              </a:rPr>
              <a:t> 20 M €</a:t>
            </a:r>
            <a:endParaRPr lang="es-ES" sz="1800" b="1" i="1" u="none" strike="noStrike" kern="1200" spc="-10" dirty="0">
              <a:solidFill>
                <a:srgbClr val="81C9B3"/>
              </a:solidFill>
              <a:effectLst/>
              <a:latin typeface="Replica Pro" panose="020B0504020101020102"/>
            </a:endParaRPr>
          </a:p>
        </p:txBody>
      </p:sp>
      <p:pic>
        <p:nvPicPr>
          <p:cNvPr id="33" name="Imagen 32">
            <a:extLst>
              <a:ext uri="{FF2B5EF4-FFF2-40B4-BE49-F238E27FC236}">
                <a16:creationId xmlns:a16="http://schemas.microsoft.com/office/drawing/2014/main" id="{74452DB1-0F1C-7DAD-FFAA-9AC868DEF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309696"/>
            <a:ext cx="1387254" cy="541548"/>
          </a:xfrm>
          <a:prstGeom prst="rect">
            <a:avLst/>
          </a:prstGeom>
        </p:spPr>
      </p:pic>
      <p:pic>
        <p:nvPicPr>
          <p:cNvPr id="34" name="Imagen 33">
            <a:extLst>
              <a:ext uri="{FF2B5EF4-FFF2-40B4-BE49-F238E27FC236}">
                <a16:creationId xmlns:a16="http://schemas.microsoft.com/office/drawing/2014/main" id="{86E3636A-706B-4AF6-9792-5DBEE1ACB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266342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2000" cy="528104"/>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EF20EEEB-26BB-486D-A44B-3376C9356900}"/>
              </a:ext>
            </a:extLst>
          </p:cNvPr>
          <p:cNvSpPr>
            <a:spLocks noGrp="1"/>
          </p:cNvSpPr>
          <p:nvPr>
            <p:ph idx="1"/>
          </p:nvPr>
        </p:nvSpPr>
        <p:spPr>
          <a:xfrm>
            <a:off x="3159963" y="1037408"/>
            <a:ext cx="8432948" cy="1960690"/>
          </a:xfrm>
        </p:spPr>
        <p:txBody>
          <a:bodyPr>
            <a:normAutofit fontScale="92500" lnSpcReduction="10000"/>
          </a:bodyPr>
          <a:lstStyle/>
          <a:p>
            <a:pPr marL="0" indent="0" fontAlgn="t">
              <a:lnSpc>
                <a:spcPct val="80000"/>
              </a:lnSpc>
              <a:spcBef>
                <a:spcPts val="0"/>
              </a:spcBef>
              <a:buNone/>
            </a:pPr>
            <a:r>
              <a:rPr lang="es-ES" sz="1800" b="1" dirty="0">
                <a:solidFill>
                  <a:schemeClr val="accent3">
                    <a:lumMod val="75000"/>
                  </a:schemeClr>
                </a:solidFill>
                <a:latin typeface="Replica Pro" panose="020B0504020101020102"/>
              </a:rPr>
              <a:t>1. </a:t>
            </a:r>
            <a:r>
              <a:rPr lang="es-ES" sz="1800" dirty="0">
                <a:solidFill>
                  <a:schemeClr val="accent3">
                    <a:lumMod val="75000"/>
                  </a:schemeClr>
                </a:solidFill>
                <a:latin typeface="Replica Pro" panose="020B0504020101020102"/>
              </a:rPr>
              <a:t>Programa de ayuda a las actuaciones de rehabilitación a nivel de barrio.</a:t>
            </a:r>
          </a:p>
          <a:p>
            <a:pPr marL="0" indent="0" fontAlgn="t">
              <a:lnSpc>
                <a:spcPct val="80000"/>
              </a:lnSpc>
              <a:spcBef>
                <a:spcPts val="0"/>
              </a:spcBef>
              <a:buNone/>
            </a:pPr>
            <a:endParaRPr lang="es-ES" sz="1800" dirty="0">
              <a:solidFill>
                <a:schemeClr val="accent3">
                  <a:lumMod val="75000"/>
                </a:schemeClr>
              </a:solidFill>
              <a:latin typeface="Replica Pro" panose="020B0504020101020102"/>
            </a:endParaRPr>
          </a:p>
          <a:p>
            <a:pPr marL="0" indent="0" fontAlgn="t">
              <a:lnSpc>
                <a:spcPct val="80000"/>
              </a:lnSpc>
              <a:spcBef>
                <a:spcPts val="0"/>
              </a:spcBef>
              <a:buNone/>
            </a:pPr>
            <a:r>
              <a:rPr lang="es-ES" sz="1800" b="1" dirty="0">
                <a:solidFill>
                  <a:schemeClr val="accent3">
                    <a:lumMod val="75000"/>
                  </a:schemeClr>
                </a:solidFill>
                <a:latin typeface="Replica Pro" panose="020B0504020101020102"/>
              </a:rPr>
              <a:t>2. </a:t>
            </a:r>
            <a:r>
              <a:rPr lang="es-ES" sz="1800" dirty="0">
                <a:solidFill>
                  <a:schemeClr val="accent3">
                    <a:lumMod val="75000"/>
                  </a:schemeClr>
                </a:solidFill>
                <a:latin typeface="Replica Pro" panose="020B0504020101020102"/>
              </a:rPr>
              <a:t>Programa de apoyo a las oficinas de rehabilitación</a:t>
            </a:r>
          </a:p>
          <a:p>
            <a:pPr marL="0" indent="0" fontAlgn="t">
              <a:lnSpc>
                <a:spcPct val="80000"/>
              </a:lnSpc>
              <a:spcBef>
                <a:spcPts val="0"/>
              </a:spcBef>
              <a:buNone/>
            </a:pPr>
            <a:endParaRPr lang="es-ES" sz="1800" dirty="0">
              <a:latin typeface="Replica Pro" panose="020B0504020101020102"/>
            </a:endParaRPr>
          </a:p>
          <a:p>
            <a:pPr marL="0" indent="0" fontAlgn="t">
              <a:lnSpc>
                <a:spcPct val="80000"/>
              </a:lnSpc>
              <a:spcBef>
                <a:spcPts val="0"/>
              </a:spcBef>
              <a:buNone/>
            </a:pPr>
            <a:r>
              <a:rPr lang="es-ES" sz="1800" b="1" dirty="0">
                <a:solidFill>
                  <a:srgbClr val="81C9B3"/>
                </a:solidFill>
                <a:latin typeface="Replica Pro" panose="020B0504020101020102"/>
              </a:rPr>
              <a:t>3. </a:t>
            </a:r>
            <a:r>
              <a:rPr lang="es-ES" sz="1800" dirty="0">
                <a:solidFill>
                  <a:srgbClr val="81C9B3"/>
                </a:solidFill>
                <a:latin typeface="Replica Pro" panose="020B0504020101020102"/>
              </a:rPr>
              <a:t>Programa de ayuda a las actuaciones de rehabilitación a nivel de edificio</a:t>
            </a:r>
          </a:p>
          <a:p>
            <a:pPr marL="0" indent="0" fontAlgn="t">
              <a:lnSpc>
                <a:spcPct val="80000"/>
              </a:lnSpc>
              <a:spcBef>
                <a:spcPts val="0"/>
              </a:spcBef>
              <a:buNone/>
            </a:pPr>
            <a:endParaRPr lang="es-ES" sz="1800" dirty="0">
              <a:solidFill>
                <a:srgbClr val="81C9B3"/>
              </a:solidFill>
              <a:latin typeface="Replica Pro" panose="020B0504020101020102"/>
            </a:endParaRPr>
          </a:p>
          <a:p>
            <a:pPr marL="0" indent="0" fontAlgn="t">
              <a:lnSpc>
                <a:spcPct val="80000"/>
              </a:lnSpc>
              <a:spcBef>
                <a:spcPts val="0"/>
              </a:spcBef>
              <a:buNone/>
            </a:pPr>
            <a:r>
              <a:rPr lang="es-ES" sz="1800" b="1" dirty="0">
                <a:solidFill>
                  <a:srgbClr val="81C9B3"/>
                </a:solidFill>
                <a:latin typeface="Replica Pro" panose="020B0504020101020102"/>
              </a:rPr>
              <a:t>4. </a:t>
            </a:r>
            <a:r>
              <a:rPr lang="es-ES" sz="1800" dirty="0">
                <a:solidFill>
                  <a:srgbClr val="81C9B3"/>
                </a:solidFill>
                <a:latin typeface="Replica Pro" panose="020B0504020101020102"/>
              </a:rPr>
              <a:t>Programa de ayuda a las actuaciones de mejora de la eficiencia energética en viviendas</a:t>
            </a:r>
          </a:p>
          <a:p>
            <a:pPr marL="0" indent="0" fontAlgn="t">
              <a:lnSpc>
                <a:spcPct val="80000"/>
              </a:lnSpc>
              <a:spcBef>
                <a:spcPts val="0"/>
              </a:spcBef>
              <a:buNone/>
            </a:pPr>
            <a:endParaRPr lang="es-ES" sz="1800" dirty="0">
              <a:solidFill>
                <a:srgbClr val="81C9B3"/>
              </a:solidFill>
              <a:latin typeface="Replica Pro" panose="020B0504020101020102"/>
            </a:endParaRPr>
          </a:p>
          <a:p>
            <a:pPr marL="0" indent="0" fontAlgn="t">
              <a:lnSpc>
                <a:spcPct val="80000"/>
              </a:lnSpc>
              <a:spcBef>
                <a:spcPts val="0"/>
              </a:spcBef>
              <a:buNone/>
            </a:pPr>
            <a:r>
              <a:rPr lang="es-ES" sz="1800" b="1" dirty="0">
                <a:solidFill>
                  <a:srgbClr val="81C9B3"/>
                </a:solidFill>
                <a:latin typeface="Replica Pro" panose="020B0504020101020102"/>
              </a:rPr>
              <a:t>5. </a:t>
            </a:r>
            <a:r>
              <a:rPr lang="es-ES" sz="1800" dirty="0">
                <a:solidFill>
                  <a:srgbClr val="81C9B3"/>
                </a:solidFill>
                <a:latin typeface="Replica Pro" panose="020B0504020101020102"/>
              </a:rPr>
              <a:t>Programa de ayuda a la elaboración del libro del edificio existente para la rehabilitación y la redacción de proyectos de rehabilitación</a:t>
            </a:r>
          </a:p>
          <a:p>
            <a:pPr marL="0" indent="0" algn="l" rtl="0" eaLnBrk="1" fontAlgn="t" latinLnBrk="0" hangingPunct="1">
              <a:lnSpc>
                <a:spcPct val="80000"/>
              </a:lnSpc>
              <a:spcBef>
                <a:spcPts val="0"/>
              </a:spcBef>
              <a:spcAft>
                <a:spcPts val="0"/>
              </a:spcAft>
              <a:buNone/>
            </a:pPr>
            <a:endParaRPr lang="es-ES" sz="1800" b="0" i="0" u="none" strike="noStrike" dirty="0">
              <a:effectLst/>
              <a:latin typeface="Arial" panose="020B0604020202020204" pitchFamily="34" charset="0"/>
            </a:endParaRPr>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30535" y="989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a:latin typeface="Replica Pro" panose="020B0504020101020102"/>
              </a:rPr>
              <a:t>RD 853/2021 Rehabilitación ( Compatible con otras </a:t>
            </a:r>
            <a:r>
              <a:rPr lang="ca-ES" sz="2400" b="1" dirty="0" err="1">
                <a:latin typeface="Replica Pro" panose="020B0504020101020102"/>
              </a:rPr>
              <a:t>ayudas</a:t>
            </a:r>
            <a:r>
              <a:rPr lang="ca-ES" sz="2400" b="1" dirty="0">
                <a:latin typeface="Replica Pro" panose="020B0504020101020102"/>
              </a:rPr>
              <a:t>)</a:t>
            </a:r>
            <a:endParaRPr lang="es-ES" sz="2400" dirty="0">
              <a:latin typeface="Replica Pro" panose="020B0504020101020102"/>
            </a:endParaRPr>
          </a:p>
        </p:txBody>
      </p:sp>
      <p:sp>
        <p:nvSpPr>
          <p:cNvPr id="13" name="Elipse 12">
            <a:extLst>
              <a:ext uri="{FF2B5EF4-FFF2-40B4-BE49-F238E27FC236}">
                <a16:creationId xmlns:a16="http://schemas.microsoft.com/office/drawing/2014/main" id="{0BAA2D9C-9AA8-4CC6-9871-DEC3B8651D8D}"/>
              </a:ext>
            </a:extLst>
          </p:cNvPr>
          <p:cNvSpPr/>
          <p:nvPr/>
        </p:nvSpPr>
        <p:spPr>
          <a:xfrm>
            <a:off x="913931" y="919857"/>
            <a:ext cx="1887164" cy="1867707"/>
          </a:xfrm>
          <a:prstGeom prst="ellipse">
            <a:avLst/>
          </a:prstGeom>
          <a:solidFill>
            <a:srgbClr val="81C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a:extLst>
              <a:ext uri="{FF2B5EF4-FFF2-40B4-BE49-F238E27FC236}">
                <a16:creationId xmlns:a16="http://schemas.microsoft.com/office/drawing/2014/main" id="{E6E65038-2E6C-453A-875C-A992D6F7AC08}"/>
              </a:ext>
            </a:extLst>
          </p:cNvPr>
          <p:cNvSpPr/>
          <p:nvPr/>
        </p:nvSpPr>
        <p:spPr>
          <a:xfrm>
            <a:off x="913931" y="3315668"/>
            <a:ext cx="1887164" cy="1867707"/>
          </a:xfrm>
          <a:prstGeom prst="ellipse">
            <a:avLst/>
          </a:prstGeom>
          <a:solidFill>
            <a:srgbClr val="81C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Marcador de contenido 2">
            <a:extLst>
              <a:ext uri="{FF2B5EF4-FFF2-40B4-BE49-F238E27FC236}">
                <a16:creationId xmlns:a16="http://schemas.microsoft.com/office/drawing/2014/main" id="{0001D563-1D86-4B7E-B261-CF5EBA4D61E6}"/>
              </a:ext>
            </a:extLst>
          </p:cNvPr>
          <p:cNvSpPr txBox="1">
            <a:spLocks/>
          </p:cNvSpPr>
          <p:nvPr/>
        </p:nvSpPr>
        <p:spPr>
          <a:xfrm>
            <a:off x="1167179" y="1122196"/>
            <a:ext cx="1674222" cy="147164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1600" dirty="0">
                <a:latin typeface="Arial" panose="020B0604020202020204" pitchFamily="34" charset="0"/>
              </a:rPr>
              <a:t>     </a:t>
            </a:r>
            <a:r>
              <a:rPr lang="es-ES" sz="3600" b="1" spc="-10" dirty="0">
                <a:solidFill>
                  <a:srgbClr val="000000"/>
                </a:solidFill>
                <a:latin typeface="Replica Pro" panose="020B0504020101020102"/>
              </a:rPr>
              <a:t>CO2.I01</a:t>
            </a:r>
          </a:p>
          <a:p>
            <a:pPr marL="0" indent="0">
              <a:buNone/>
            </a:pPr>
            <a:r>
              <a:rPr lang="es-ES" i="1" dirty="0"/>
              <a:t>Programa de rehabilitación para la recuperación económica y social en entornos urbanos</a:t>
            </a:r>
          </a:p>
        </p:txBody>
      </p:sp>
      <p:sp>
        <p:nvSpPr>
          <p:cNvPr id="16" name="Marcador de contenido 2">
            <a:extLst>
              <a:ext uri="{FF2B5EF4-FFF2-40B4-BE49-F238E27FC236}">
                <a16:creationId xmlns:a16="http://schemas.microsoft.com/office/drawing/2014/main" id="{F5322E17-E631-451A-9411-751F32D7D005}"/>
              </a:ext>
            </a:extLst>
          </p:cNvPr>
          <p:cNvSpPr txBox="1">
            <a:spLocks/>
          </p:cNvSpPr>
          <p:nvPr/>
        </p:nvSpPr>
        <p:spPr>
          <a:xfrm>
            <a:off x="1232493" y="3513697"/>
            <a:ext cx="1674222" cy="147164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None/>
            </a:pPr>
            <a:r>
              <a:rPr lang="es-ES" sz="8000" dirty="0">
                <a:latin typeface="Arial" panose="020B0604020202020204" pitchFamily="34" charset="0"/>
              </a:rPr>
              <a:t>  </a:t>
            </a:r>
            <a:r>
              <a:rPr lang="es-ES" sz="8000" b="1" spc="-10" dirty="0">
                <a:solidFill>
                  <a:srgbClr val="000000"/>
                </a:solidFill>
                <a:latin typeface="Replica Pro" panose="020B0504020101020102"/>
              </a:rPr>
              <a:t>CO2.I02</a:t>
            </a:r>
          </a:p>
          <a:p>
            <a:pPr marL="0" indent="0">
              <a:buNone/>
            </a:pPr>
            <a:r>
              <a:rPr lang="es-ES" sz="6000" i="1" dirty="0"/>
              <a:t>Programa de construcción de viviendas en alquiler social en edificios energéticamente eficientes</a:t>
            </a:r>
          </a:p>
        </p:txBody>
      </p:sp>
      <p:sp>
        <p:nvSpPr>
          <p:cNvPr id="19" name="Marcador de contenido 2">
            <a:extLst>
              <a:ext uri="{FF2B5EF4-FFF2-40B4-BE49-F238E27FC236}">
                <a16:creationId xmlns:a16="http://schemas.microsoft.com/office/drawing/2014/main" id="{2CF4180D-246E-4565-8C16-0FB09BE0C931}"/>
              </a:ext>
            </a:extLst>
          </p:cNvPr>
          <p:cNvSpPr txBox="1">
            <a:spLocks/>
          </p:cNvSpPr>
          <p:nvPr/>
        </p:nvSpPr>
        <p:spPr>
          <a:xfrm>
            <a:off x="913931" y="5542731"/>
            <a:ext cx="7031422" cy="701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None/>
            </a:pPr>
            <a:r>
              <a:rPr lang="es-ES" sz="1400" b="1" dirty="0">
                <a:latin typeface="Replica Pro" panose="020B0504020101020102"/>
              </a:rPr>
              <a:t>Por riguroso orden de llegada hasta el agotamiento de los Fondos</a:t>
            </a:r>
            <a:endParaRPr lang="es-ES" sz="1400" dirty="0">
              <a:latin typeface="Replica Pro" panose="020B0504020101020102"/>
            </a:endParaRPr>
          </a:p>
        </p:txBody>
      </p:sp>
      <p:sp>
        <p:nvSpPr>
          <p:cNvPr id="20" name="Marcador de contenido 2">
            <a:extLst>
              <a:ext uri="{FF2B5EF4-FFF2-40B4-BE49-F238E27FC236}">
                <a16:creationId xmlns:a16="http://schemas.microsoft.com/office/drawing/2014/main" id="{BFDCB89B-DAD5-4734-BDD5-C4520F70D653}"/>
              </a:ext>
            </a:extLst>
          </p:cNvPr>
          <p:cNvSpPr txBox="1">
            <a:spLocks/>
          </p:cNvSpPr>
          <p:nvPr/>
        </p:nvSpPr>
        <p:spPr>
          <a:xfrm>
            <a:off x="3225277" y="3974117"/>
            <a:ext cx="8432948" cy="701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None/>
            </a:pPr>
            <a:r>
              <a:rPr lang="es-ES" sz="1800" b="1" dirty="0">
                <a:solidFill>
                  <a:schemeClr val="accent3">
                    <a:lumMod val="75000"/>
                  </a:schemeClr>
                </a:solidFill>
                <a:latin typeface="Replica Pro" panose="020B0504020101020102"/>
              </a:rPr>
              <a:t>6. </a:t>
            </a:r>
            <a:r>
              <a:rPr lang="es-ES" sz="1800" dirty="0">
                <a:solidFill>
                  <a:schemeClr val="accent3">
                    <a:lumMod val="75000"/>
                  </a:schemeClr>
                </a:solidFill>
                <a:latin typeface="Replica Pro" panose="020B0504020101020102"/>
              </a:rPr>
              <a:t>Programa de ayuda a la construcción de viviendas en alquiler social en edificios energéticamente eficientes</a:t>
            </a:r>
          </a:p>
        </p:txBody>
      </p:sp>
      <p:pic>
        <p:nvPicPr>
          <p:cNvPr id="22" name="Imagen 21">
            <a:extLst>
              <a:ext uri="{FF2B5EF4-FFF2-40B4-BE49-F238E27FC236}">
                <a16:creationId xmlns:a16="http://schemas.microsoft.com/office/drawing/2014/main" id="{DEB654D6-861A-0E6A-9138-C21ECF618B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309696"/>
            <a:ext cx="1387254" cy="541548"/>
          </a:xfrm>
          <a:prstGeom prst="rect">
            <a:avLst/>
          </a:prstGeom>
        </p:spPr>
      </p:pic>
      <p:pic>
        <p:nvPicPr>
          <p:cNvPr id="23" name="Imagen 22">
            <a:extLst>
              <a:ext uri="{FF2B5EF4-FFF2-40B4-BE49-F238E27FC236}">
                <a16:creationId xmlns:a16="http://schemas.microsoft.com/office/drawing/2014/main" id="{570E4218-8897-B5B0-7212-DFD0D74F8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189494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9B755B7-2D84-482D-94CE-0A9BB38BB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316452"/>
            <a:ext cx="1387254" cy="541548"/>
          </a:xfrm>
          <a:prstGeom prst="rect">
            <a:avLst/>
          </a:prstGeom>
        </p:spPr>
      </p:pic>
      <p:pic>
        <p:nvPicPr>
          <p:cNvPr id="3" name="Imagen 2">
            <a:extLst>
              <a:ext uri="{FF2B5EF4-FFF2-40B4-BE49-F238E27FC236}">
                <a16:creationId xmlns:a16="http://schemas.microsoft.com/office/drawing/2014/main" id="{0795410D-9974-4AB2-B98F-ACBE9CCE4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
        <p:nvSpPr>
          <p:cNvPr id="8" name="Rectángulo 7">
            <a:extLst>
              <a:ext uri="{FF2B5EF4-FFF2-40B4-BE49-F238E27FC236}">
                <a16:creationId xmlns:a16="http://schemas.microsoft.com/office/drawing/2014/main" id="{484E75F7-2335-4DD2-29D7-6EEB37367169}"/>
              </a:ext>
            </a:extLst>
          </p:cNvPr>
          <p:cNvSpPr/>
          <p:nvPr/>
        </p:nvSpPr>
        <p:spPr>
          <a:xfrm>
            <a:off x="0" y="0"/>
            <a:ext cx="12192000" cy="528104"/>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509E4E17-8F28-13EC-3748-E244D3419383}"/>
              </a:ext>
            </a:extLst>
          </p:cNvPr>
          <p:cNvSpPr txBox="1">
            <a:spLocks/>
          </p:cNvSpPr>
          <p:nvPr/>
        </p:nvSpPr>
        <p:spPr>
          <a:xfrm>
            <a:off x="230535" y="989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Parametros</a:t>
            </a:r>
            <a:r>
              <a:rPr lang="ca-ES" sz="2400" b="1" dirty="0">
                <a:latin typeface="Replica Pro" panose="020B0504020101020102"/>
              </a:rPr>
              <a:t> </a:t>
            </a:r>
            <a:r>
              <a:rPr lang="ca-ES" sz="2400" b="1" dirty="0" err="1">
                <a:latin typeface="Replica Pro" panose="020B0504020101020102"/>
              </a:rPr>
              <a:t>clave</a:t>
            </a:r>
            <a:r>
              <a:rPr lang="ca-ES" sz="2400" b="1" dirty="0">
                <a:latin typeface="Replica Pro" panose="020B0504020101020102"/>
              </a:rPr>
              <a:t> de las </a:t>
            </a:r>
            <a:r>
              <a:rPr lang="ca-ES" sz="2400" b="1" dirty="0" err="1">
                <a:latin typeface="Replica Pro" panose="020B0504020101020102"/>
              </a:rPr>
              <a:t>ayudas</a:t>
            </a:r>
            <a:r>
              <a:rPr lang="ca-ES" sz="2400" b="1" dirty="0">
                <a:latin typeface="Replica Pro" panose="020B0504020101020102"/>
              </a:rPr>
              <a:t>. </a:t>
            </a:r>
            <a:endParaRPr lang="es-ES" sz="2400" dirty="0">
              <a:latin typeface="Replica Pro" panose="020B0504020101020102"/>
            </a:endParaRPr>
          </a:p>
        </p:txBody>
      </p:sp>
      <p:sp>
        <p:nvSpPr>
          <p:cNvPr id="10" name="Marcador de contenido 2">
            <a:extLst>
              <a:ext uri="{FF2B5EF4-FFF2-40B4-BE49-F238E27FC236}">
                <a16:creationId xmlns:a16="http://schemas.microsoft.com/office/drawing/2014/main" id="{E275DFD1-ABB5-BB72-6F02-F49739A5D0F8}"/>
              </a:ext>
            </a:extLst>
          </p:cNvPr>
          <p:cNvSpPr txBox="1">
            <a:spLocks/>
          </p:cNvSpPr>
          <p:nvPr/>
        </p:nvSpPr>
        <p:spPr>
          <a:xfrm>
            <a:off x="150318" y="736389"/>
            <a:ext cx="11949318" cy="19606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lnSpc>
                <a:spcPct val="80000"/>
              </a:lnSpc>
              <a:spcBef>
                <a:spcPts val="0"/>
              </a:spcBef>
            </a:pPr>
            <a:r>
              <a:rPr lang="es-ES" sz="1800" b="1" dirty="0">
                <a:solidFill>
                  <a:schemeClr val="accent3">
                    <a:lumMod val="75000"/>
                  </a:schemeClr>
                </a:solidFill>
                <a:latin typeface="Replica Pro" panose="020B0504020101020102"/>
              </a:rPr>
              <a:t>Plazos: </a:t>
            </a: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r>
              <a:rPr lang="es-ES" sz="1800" b="1" dirty="0">
                <a:solidFill>
                  <a:schemeClr val="accent3">
                    <a:lumMod val="75000"/>
                  </a:schemeClr>
                </a:solidFill>
                <a:latin typeface="Replica Pro" panose="020B0504020101020102"/>
              </a:rPr>
              <a:t>Son 4 los plazos principales en el proceso de la gestión de las ayudas</a:t>
            </a:r>
            <a:endParaRPr lang="es-ES" sz="1800" dirty="0">
              <a:solidFill>
                <a:schemeClr val="accent3">
                  <a:lumMod val="75000"/>
                </a:schemeClr>
              </a:solidFill>
              <a:latin typeface="Replica Pro" panose="020B0504020101020102"/>
            </a:endParaRPr>
          </a:p>
          <a:p>
            <a:pPr fontAlgn="t">
              <a:lnSpc>
                <a:spcPct val="80000"/>
              </a:lnSpc>
              <a:spcBef>
                <a:spcPts val="0"/>
              </a:spcBef>
            </a:pPr>
            <a:endParaRPr lang="es-ES" sz="1800" dirty="0">
              <a:solidFill>
                <a:schemeClr val="accent3">
                  <a:lumMod val="75000"/>
                </a:schemeClr>
              </a:solidFill>
              <a:latin typeface="Replica Pro" panose="020B0504020101020102"/>
            </a:endParaRPr>
          </a:p>
          <a:p>
            <a:pPr algn="l" fontAlgn="t">
              <a:lnSpc>
                <a:spcPct val="80000"/>
              </a:lnSpc>
              <a:spcBef>
                <a:spcPts val="0"/>
              </a:spcBef>
            </a:pPr>
            <a:endParaRPr lang="es-ES" sz="1800" dirty="0">
              <a:latin typeface="Arial" panose="020B0604020202020204" pitchFamily="34" charset="0"/>
            </a:endParaRPr>
          </a:p>
        </p:txBody>
      </p:sp>
      <p:pic>
        <p:nvPicPr>
          <p:cNvPr id="4" name="Imagen 3">
            <a:extLst>
              <a:ext uri="{FF2B5EF4-FFF2-40B4-BE49-F238E27FC236}">
                <a16:creationId xmlns:a16="http://schemas.microsoft.com/office/drawing/2014/main" id="{77E8B364-1D26-49DB-183D-1BA800E067B9}"/>
              </a:ext>
            </a:extLst>
          </p:cNvPr>
          <p:cNvPicPr>
            <a:picLocks noChangeAspect="1"/>
          </p:cNvPicPr>
          <p:nvPr/>
        </p:nvPicPr>
        <p:blipFill rotWithShape="1">
          <a:blip r:embed="rId4">
            <a:extLst>
              <a:ext uri="{28A0092B-C50C-407E-A947-70E740481C1C}">
                <a14:useLocalDpi xmlns:a14="http://schemas.microsoft.com/office/drawing/2010/main" val="0"/>
              </a:ext>
            </a:extLst>
          </a:blip>
          <a:srcRect l="-1" t="46328" r="758"/>
          <a:stretch/>
        </p:blipFill>
        <p:spPr>
          <a:xfrm>
            <a:off x="46182" y="1911927"/>
            <a:ext cx="12099636" cy="3409285"/>
          </a:xfrm>
          <a:prstGeom prst="rect">
            <a:avLst/>
          </a:prstGeom>
        </p:spPr>
      </p:pic>
    </p:spTree>
    <p:extLst>
      <p:ext uri="{BB962C8B-B14F-4D97-AF65-F5344CB8AC3E}">
        <p14:creationId xmlns:p14="http://schemas.microsoft.com/office/powerpoint/2010/main" val="80770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9B755B7-2D84-482D-94CE-0A9BB38BB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316452"/>
            <a:ext cx="1387254" cy="541548"/>
          </a:xfrm>
          <a:prstGeom prst="rect">
            <a:avLst/>
          </a:prstGeom>
        </p:spPr>
      </p:pic>
      <p:pic>
        <p:nvPicPr>
          <p:cNvPr id="3" name="Imagen 2">
            <a:extLst>
              <a:ext uri="{FF2B5EF4-FFF2-40B4-BE49-F238E27FC236}">
                <a16:creationId xmlns:a16="http://schemas.microsoft.com/office/drawing/2014/main" id="{0795410D-9974-4AB2-B98F-ACBE9CCE4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
        <p:nvSpPr>
          <p:cNvPr id="8" name="Rectángulo 7">
            <a:extLst>
              <a:ext uri="{FF2B5EF4-FFF2-40B4-BE49-F238E27FC236}">
                <a16:creationId xmlns:a16="http://schemas.microsoft.com/office/drawing/2014/main" id="{484E75F7-2335-4DD2-29D7-6EEB37367169}"/>
              </a:ext>
            </a:extLst>
          </p:cNvPr>
          <p:cNvSpPr/>
          <p:nvPr/>
        </p:nvSpPr>
        <p:spPr>
          <a:xfrm>
            <a:off x="-2837" y="0"/>
            <a:ext cx="12192000" cy="528104"/>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509E4E17-8F28-13EC-3748-E244D3419383}"/>
              </a:ext>
            </a:extLst>
          </p:cNvPr>
          <p:cNvSpPr txBox="1">
            <a:spLocks/>
          </p:cNvSpPr>
          <p:nvPr/>
        </p:nvSpPr>
        <p:spPr>
          <a:xfrm>
            <a:off x="230535" y="989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a:latin typeface="Replica Pro" panose="020B0504020101020102"/>
              </a:rPr>
              <a:t>Nuevos </a:t>
            </a:r>
            <a:r>
              <a:rPr lang="ca-ES" sz="2400" b="1" dirty="0" err="1">
                <a:latin typeface="Replica Pro" panose="020B0504020101020102"/>
              </a:rPr>
              <a:t>requisitos</a:t>
            </a:r>
            <a:r>
              <a:rPr lang="ca-ES" sz="2400" b="1" dirty="0">
                <a:latin typeface="Replica Pro" panose="020B0504020101020102"/>
              </a:rPr>
              <a:t>. DNSH</a:t>
            </a:r>
            <a:endParaRPr lang="es-ES" sz="2400" dirty="0">
              <a:latin typeface="Replica Pro" panose="020B0504020101020102"/>
            </a:endParaRPr>
          </a:p>
        </p:txBody>
      </p:sp>
      <p:sp>
        <p:nvSpPr>
          <p:cNvPr id="11" name="Marcador de contenido 2">
            <a:extLst>
              <a:ext uri="{FF2B5EF4-FFF2-40B4-BE49-F238E27FC236}">
                <a16:creationId xmlns:a16="http://schemas.microsoft.com/office/drawing/2014/main" id="{1F2A7CF2-4DA6-7E7A-D89E-2A4880408E59}"/>
              </a:ext>
            </a:extLst>
          </p:cNvPr>
          <p:cNvSpPr txBox="1">
            <a:spLocks/>
          </p:cNvSpPr>
          <p:nvPr/>
        </p:nvSpPr>
        <p:spPr>
          <a:xfrm>
            <a:off x="150318" y="736389"/>
            <a:ext cx="11949318" cy="19606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lnSpc>
                <a:spcPct val="80000"/>
              </a:lnSpc>
              <a:spcBef>
                <a:spcPts val="0"/>
              </a:spcBef>
            </a:pPr>
            <a:r>
              <a:rPr lang="es-ES" sz="1800" b="1" dirty="0">
                <a:solidFill>
                  <a:schemeClr val="accent3">
                    <a:lumMod val="75000"/>
                  </a:schemeClr>
                </a:solidFill>
                <a:latin typeface="Replica Pro" panose="020B0504020101020102"/>
              </a:rPr>
              <a:t>Todas las actuaciones que se ejecuten dentro del PRTR deben cumplir una serie de requisitos medioambientales, que aunque dividimos en tres prescripciones diferentes, se encuentran todos ellos contenidos en el principio: </a:t>
            </a: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r>
              <a:rPr lang="es-ES" sz="1800" b="1" dirty="0">
                <a:latin typeface="Replica Pro" panose="020B0504020101020102"/>
              </a:rPr>
              <a:t>DO NOT SIGNIFICANT HARN </a:t>
            </a:r>
            <a:r>
              <a:rPr lang="es-ES" sz="1800" b="1" dirty="0" err="1">
                <a:latin typeface="Replica Pro" panose="020B0504020101020102"/>
              </a:rPr>
              <a:t>ó</a:t>
            </a:r>
            <a:r>
              <a:rPr lang="es-ES" sz="1800" b="1" dirty="0">
                <a:latin typeface="Replica Pro" panose="020B0504020101020102"/>
              </a:rPr>
              <a:t> DNSH, el </a:t>
            </a:r>
            <a:r>
              <a:rPr lang="es-ES" sz="1800" b="1" dirty="0" err="1">
                <a:latin typeface="Replica Pro" panose="020B0504020101020102"/>
              </a:rPr>
              <a:t>ppio</a:t>
            </a:r>
            <a:r>
              <a:rPr lang="es-ES" sz="1800" b="1" dirty="0">
                <a:latin typeface="Replica Pro" panose="020B0504020101020102"/>
              </a:rPr>
              <a:t> de No Causar un </a:t>
            </a:r>
            <a:r>
              <a:rPr lang="es-ES" sz="1800" b="1" dirty="0" err="1">
                <a:latin typeface="Replica Pro" panose="020B0504020101020102"/>
              </a:rPr>
              <a:t>Perjucio</a:t>
            </a:r>
            <a:r>
              <a:rPr lang="es-ES" sz="1800" b="1" dirty="0">
                <a:latin typeface="Replica Pro" panose="020B0504020101020102"/>
              </a:rPr>
              <a:t> Significativo al Medio Ambiente</a:t>
            </a:r>
            <a:endParaRPr lang="es-ES" sz="1800" dirty="0">
              <a:latin typeface="Replica Pro" panose="020B0504020101020102"/>
            </a:endParaRPr>
          </a:p>
          <a:p>
            <a:pPr fontAlgn="t">
              <a:lnSpc>
                <a:spcPct val="80000"/>
              </a:lnSpc>
              <a:spcBef>
                <a:spcPts val="0"/>
              </a:spcBef>
            </a:pPr>
            <a:endParaRPr lang="es-ES" sz="1800" dirty="0">
              <a:solidFill>
                <a:schemeClr val="accent3">
                  <a:lumMod val="75000"/>
                </a:schemeClr>
              </a:solidFill>
              <a:latin typeface="Replica Pro" panose="020B0504020101020102"/>
            </a:endParaRPr>
          </a:p>
          <a:p>
            <a:pPr algn="l" fontAlgn="t">
              <a:lnSpc>
                <a:spcPct val="80000"/>
              </a:lnSpc>
              <a:spcBef>
                <a:spcPts val="0"/>
              </a:spcBef>
            </a:pPr>
            <a:endParaRPr lang="es-ES" sz="1800" dirty="0">
              <a:latin typeface="Arial" panose="020B0604020202020204" pitchFamily="34" charset="0"/>
            </a:endParaRPr>
          </a:p>
        </p:txBody>
      </p:sp>
      <p:pic>
        <p:nvPicPr>
          <p:cNvPr id="12" name="Imagen 11">
            <a:extLst>
              <a:ext uri="{FF2B5EF4-FFF2-40B4-BE49-F238E27FC236}">
                <a16:creationId xmlns:a16="http://schemas.microsoft.com/office/drawing/2014/main" id="{B0C15967-ADE9-1757-163F-A45F515152D3}"/>
              </a:ext>
            </a:extLst>
          </p:cNvPr>
          <p:cNvPicPr>
            <a:picLocks noChangeAspect="1"/>
          </p:cNvPicPr>
          <p:nvPr/>
        </p:nvPicPr>
        <p:blipFill rotWithShape="1">
          <a:blip r:embed="rId4">
            <a:extLst>
              <a:ext uri="{28A0092B-C50C-407E-A947-70E740481C1C}">
                <a14:useLocalDpi xmlns:a14="http://schemas.microsoft.com/office/drawing/2010/main" val="0"/>
              </a:ext>
            </a:extLst>
          </a:blip>
          <a:srcRect l="12671" t="31169" r="2581" b="10737"/>
          <a:stretch/>
        </p:blipFill>
        <p:spPr>
          <a:xfrm>
            <a:off x="230535" y="3800558"/>
            <a:ext cx="6570859" cy="2539698"/>
          </a:xfrm>
          <a:prstGeom prst="rect">
            <a:avLst/>
          </a:prstGeom>
        </p:spPr>
      </p:pic>
      <p:sp>
        <p:nvSpPr>
          <p:cNvPr id="13" name="Marcador de contenido 2">
            <a:extLst>
              <a:ext uri="{FF2B5EF4-FFF2-40B4-BE49-F238E27FC236}">
                <a16:creationId xmlns:a16="http://schemas.microsoft.com/office/drawing/2014/main" id="{28206DDD-ACA3-9149-AD17-CE0A915EAECB}"/>
              </a:ext>
            </a:extLst>
          </p:cNvPr>
          <p:cNvSpPr txBox="1">
            <a:spLocks/>
          </p:cNvSpPr>
          <p:nvPr/>
        </p:nvSpPr>
        <p:spPr>
          <a:xfrm>
            <a:off x="118504" y="1925019"/>
            <a:ext cx="11949318" cy="19606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t">
              <a:lnSpc>
                <a:spcPct val="80000"/>
              </a:lnSpc>
              <a:spcBef>
                <a:spcPts val="0"/>
              </a:spcBef>
            </a:pPr>
            <a:r>
              <a:rPr lang="es-ES" sz="1800" b="1" dirty="0">
                <a:solidFill>
                  <a:schemeClr val="accent3">
                    <a:lumMod val="75000"/>
                  </a:schemeClr>
                </a:solidFill>
                <a:latin typeface="Replica Pro" panose="020B0504020101020102"/>
              </a:rPr>
              <a:t>Las obras de rehabilitación de forma genérica, se encuentran entre las que se pueden justificar. Sin embargo, algunas actuaciones se han excluido de forma explícita en las ayudas, como la utilización de combustibles fósiles para calefacción y ACS o el uso de materiales que contengan amianto u otras sustancias peligrosas.</a:t>
            </a:r>
          </a:p>
          <a:p>
            <a:pPr algn="l" fontAlgn="t">
              <a:lnSpc>
                <a:spcPct val="80000"/>
              </a:lnSpc>
              <a:spcBef>
                <a:spcPts val="0"/>
              </a:spcBef>
            </a:pPr>
            <a:endParaRPr lang="es-ES" sz="1800" b="1" dirty="0">
              <a:solidFill>
                <a:schemeClr val="accent3">
                  <a:lumMod val="75000"/>
                </a:schemeClr>
              </a:solidFill>
              <a:latin typeface="Replica Pro" panose="020B0504020101020102"/>
            </a:endParaRPr>
          </a:p>
          <a:p>
            <a:pPr algn="l" fontAlgn="t">
              <a:lnSpc>
                <a:spcPct val="80000"/>
              </a:lnSpc>
              <a:spcBef>
                <a:spcPts val="0"/>
              </a:spcBef>
            </a:pPr>
            <a:r>
              <a:rPr lang="es-ES" sz="1800" b="1" dirty="0">
                <a:latin typeface="Replica Pro" panose="020B0504020101020102"/>
              </a:rPr>
              <a:t>¿Cómo aplicamos este principio a nuestros proyectos?</a:t>
            </a:r>
          </a:p>
          <a:p>
            <a:pPr algn="l" fontAlgn="t">
              <a:lnSpc>
                <a:spcPct val="80000"/>
              </a:lnSpc>
              <a:spcBef>
                <a:spcPts val="0"/>
              </a:spcBef>
            </a:pPr>
            <a:endParaRPr lang="es-ES" sz="1800" b="1" dirty="0">
              <a:latin typeface="Replica Pro" panose="020B0504020101020102"/>
            </a:endParaRPr>
          </a:p>
          <a:p>
            <a:pPr algn="l" fontAlgn="t">
              <a:lnSpc>
                <a:spcPct val="80000"/>
              </a:lnSpc>
              <a:spcBef>
                <a:spcPts val="0"/>
              </a:spcBef>
            </a:pPr>
            <a:r>
              <a:rPr lang="es-ES" sz="1800" b="1" dirty="0">
                <a:solidFill>
                  <a:schemeClr val="accent3">
                    <a:lumMod val="75000"/>
                  </a:schemeClr>
                </a:solidFill>
                <a:latin typeface="Replica Pro" panose="020B0504020101020102"/>
              </a:rPr>
              <a:t>Las bases reguladoras han segregado este mandato europeo </a:t>
            </a:r>
          </a:p>
          <a:p>
            <a:pPr algn="l" fontAlgn="t">
              <a:lnSpc>
                <a:spcPct val="80000"/>
              </a:lnSpc>
              <a:spcBef>
                <a:spcPts val="0"/>
              </a:spcBef>
            </a:pPr>
            <a:r>
              <a:rPr lang="es-ES" sz="1800" b="1" dirty="0">
                <a:solidFill>
                  <a:schemeClr val="accent3">
                    <a:lumMod val="75000"/>
                  </a:schemeClr>
                </a:solidFill>
                <a:latin typeface="Replica Pro" panose="020B0504020101020102"/>
              </a:rPr>
              <a:t>en tres requisitos:</a:t>
            </a:r>
          </a:p>
          <a:p>
            <a:pPr algn="l" fontAlgn="t">
              <a:lnSpc>
                <a:spcPct val="80000"/>
              </a:lnSpc>
              <a:spcBef>
                <a:spcPts val="0"/>
              </a:spcBef>
            </a:pPr>
            <a:endParaRPr lang="es-ES" sz="1800" dirty="0">
              <a:solidFill>
                <a:schemeClr val="accent3">
                  <a:lumMod val="75000"/>
                </a:schemeClr>
              </a:solidFill>
              <a:latin typeface="Replica Pro" panose="020B0504020101020102"/>
            </a:endParaRPr>
          </a:p>
          <a:p>
            <a:pPr fontAlgn="t">
              <a:lnSpc>
                <a:spcPct val="80000"/>
              </a:lnSpc>
              <a:spcBef>
                <a:spcPts val="0"/>
              </a:spcBef>
            </a:pPr>
            <a:endParaRPr lang="es-ES" sz="1800" dirty="0">
              <a:solidFill>
                <a:schemeClr val="accent3">
                  <a:lumMod val="75000"/>
                </a:schemeClr>
              </a:solidFill>
              <a:latin typeface="Replica Pro" panose="020B0504020101020102"/>
            </a:endParaRPr>
          </a:p>
          <a:p>
            <a:pPr algn="l" fontAlgn="t">
              <a:lnSpc>
                <a:spcPct val="80000"/>
              </a:lnSpc>
              <a:spcBef>
                <a:spcPts val="0"/>
              </a:spcBef>
            </a:pPr>
            <a:endParaRPr lang="es-ES" sz="1800" dirty="0">
              <a:latin typeface="Arial" panose="020B0604020202020204" pitchFamily="34" charset="0"/>
            </a:endParaRPr>
          </a:p>
        </p:txBody>
      </p:sp>
      <p:pic>
        <p:nvPicPr>
          <p:cNvPr id="4" name="Imagen 3">
            <a:extLst>
              <a:ext uri="{FF2B5EF4-FFF2-40B4-BE49-F238E27FC236}">
                <a16:creationId xmlns:a16="http://schemas.microsoft.com/office/drawing/2014/main" id="{CD736047-4E22-4C20-C524-1694A7CBD4F1}"/>
              </a:ext>
            </a:extLst>
          </p:cNvPr>
          <p:cNvPicPr>
            <a:picLocks noChangeAspect="1"/>
          </p:cNvPicPr>
          <p:nvPr/>
        </p:nvPicPr>
        <p:blipFill rotWithShape="1">
          <a:blip r:embed="rId5">
            <a:extLst>
              <a:ext uri="{28A0092B-C50C-407E-A947-70E740481C1C}">
                <a14:useLocalDpi xmlns:a14="http://schemas.microsoft.com/office/drawing/2010/main" val="0"/>
              </a:ext>
            </a:extLst>
          </a:blip>
          <a:srcRect l="531" t="32653" r="89421"/>
          <a:stretch/>
        </p:blipFill>
        <p:spPr>
          <a:xfrm>
            <a:off x="6974913" y="3865621"/>
            <a:ext cx="631090" cy="2404357"/>
          </a:xfrm>
          <a:prstGeom prst="rect">
            <a:avLst/>
          </a:prstGeom>
        </p:spPr>
      </p:pic>
      <p:pic>
        <p:nvPicPr>
          <p:cNvPr id="14" name="Imagen 13">
            <a:extLst>
              <a:ext uri="{FF2B5EF4-FFF2-40B4-BE49-F238E27FC236}">
                <a16:creationId xmlns:a16="http://schemas.microsoft.com/office/drawing/2014/main" id="{CD8D0CAA-8DDA-82BD-C275-74E2452DD4FA}"/>
              </a:ext>
            </a:extLst>
          </p:cNvPr>
          <p:cNvPicPr>
            <a:picLocks noChangeAspect="1"/>
          </p:cNvPicPr>
          <p:nvPr/>
        </p:nvPicPr>
        <p:blipFill rotWithShape="1">
          <a:blip r:embed="rId5">
            <a:extLst>
              <a:ext uri="{28A0092B-C50C-407E-A947-70E740481C1C}">
                <a14:useLocalDpi xmlns:a14="http://schemas.microsoft.com/office/drawing/2010/main" val="0"/>
              </a:ext>
            </a:extLst>
          </a:blip>
          <a:srcRect l="17032" t="22254" r="64064"/>
          <a:stretch/>
        </p:blipFill>
        <p:spPr>
          <a:xfrm>
            <a:off x="7625376" y="3497684"/>
            <a:ext cx="1495918" cy="2774822"/>
          </a:xfrm>
          <a:prstGeom prst="rect">
            <a:avLst/>
          </a:prstGeom>
        </p:spPr>
      </p:pic>
      <p:pic>
        <p:nvPicPr>
          <p:cNvPr id="7" name="Imagen 6">
            <a:extLst>
              <a:ext uri="{FF2B5EF4-FFF2-40B4-BE49-F238E27FC236}">
                <a16:creationId xmlns:a16="http://schemas.microsoft.com/office/drawing/2014/main" id="{B41F855F-ED91-A644-FB5A-EECAB0408148}"/>
              </a:ext>
            </a:extLst>
          </p:cNvPr>
          <p:cNvPicPr>
            <a:picLocks noChangeAspect="1"/>
          </p:cNvPicPr>
          <p:nvPr/>
        </p:nvPicPr>
        <p:blipFill rotWithShape="1">
          <a:blip r:embed="rId5">
            <a:extLst>
              <a:ext uri="{28A0092B-C50C-407E-A947-70E740481C1C}">
                <a14:useLocalDpi xmlns:a14="http://schemas.microsoft.com/office/drawing/2010/main" val="0"/>
              </a:ext>
            </a:extLst>
          </a:blip>
          <a:srcRect l="11461" t="325" r="63791" b="84823"/>
          <a:stretch/>
        </p:blipFill>
        <p:spPr>
          <a:xfrm>
            <a:off x="7625376" y="3005298"/>
            <a:ext cx="1495918" cy="510273"/>
          </a:xfrm>
          <a:prstGeom prst="rect">
            <a:avLst/>
          </a:prstGeom>
        </p:spPr>
      </p:pic>
      <p:sp>
        <p:nvSpPr>
          <p:cNvPr id="15" name="Rectángulo 14">
            <a:extLst>
              <a:ext uri="{FF2B5EF4-FFF2-40B4-BE49-F238E27FC236}">
                <a16:creationId xmlns:a16="http://schemas.microsoft.com/office/drawing/2014/main" id="{067232A7-30E1-9548-82BF-F1D954756163}"/>
              </a:ext>
            </a:extLst>
          </p:cNvPr>
          <p:cNvSpPr/>
          <p:nvPr/>
        </p:nvSpPr>
        <p:spPr>
          <a:xfrm>
            <a:off x="6974912" y="3016366"/>
            <a:ext cx="2146381" cy="32561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 name="Imagen 15">
            <a:extLst>
              <a:ext uri="{FF2B5EF4-FFF2-40B4-BE49-F238E27FC236}">
                <a16:creationId xmlns:a16="http://schemas.microsoft.com/office/drawing/2014/main" id="{ADAFA920-636A-3CD1-59F5-95ACA9346715}"/>
              </a:ext>
            </a:extLst>
          </p:cNvPr>
          <p:cNvPicPr>
            <a:picLocks noChangeAspect="1"/>
          </p:cNvPicPr>
          <p:nvPr/>
        </p:nvPicPr>
        <p:blipFill>
          <a:blip r:embed="rId6"/>
          <a:stretch>
            <a:fillRect/>
          </a:stretch>
        </p:blipFill>
        <p:spPr>
          <a:xfrm>
            <a:off x="9294810" y="3005298"/>
            <a:ext cx="2426041" cy="3254445"/>
          </a:xfrm>
          <a:prstGeom prst="rect">
            <a:avLst/>
          </a:prstGeom>
        </p:spPr>
      </p:pic>
    </p:spTree>
    <p:extLst>
      <p:ext uri="{BB962C8B-B14F-4D97-AF65-F5344CB8AC3E}">
        <p14:creationId xmlns:p14="http://schemas.microsoft.com/office/powerpoint/2010/main" val="204890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a:latin typeface="Replica Pro" panose="020B0504020101020102"/>
              </a:rPr>
              <a:t>RD 853/2021 de 5 de octubre 2021 y </a:t>
            </a:r>
            <a:r>
              <a:rPr lang="ca-ES" sz="2400" b="1" dirty="0" err="1">
                <a:latin typeface="Replica Pro" panose="020B0504020101020102"/>
              </a:rPr>
              <a:t>Orden</a:t>
            </a:r>
            <a:r>
              <a:rPr lang="ca-ES" sz="2400" b="1" dirty="0">
                <a:latin typeface="Replica Pro" panose="020B0504020101020102"/>
              </a:rPr>
              <a:t> de 9 de </a:t>
            </a:r>
            <a:r>
              <a:rPr lang="ca-ES" sz="2400" b="1" dirty="0" err="1">
                <a:latin typeface="Replica Pro" panose="020B0504020101020102"/>
              </a:rPr>
              <a:t>julio</a:t>
            </a:r>
            <a:r>
              <a:rPr lang="ca-ES" sz="2400" b="1" dirty="0">
                <a:latin typeface="Replica Pro" panose="020B0504020101020102"/>
              </a:rPr>
              <a:t> de 2022- Bases </a:t>
            </a:r>
            <a:r>
              <a:rPr lang="ca-ES" sz="2400" b="1" dirty="0" err="1">
                <a:latin typeface="Replica Pro" panose="020B0504020101020102"/>
              </a:rPr>
              <a:t>reguladoras</a:t>
            </a:r>
            <a:endParaRPr lang="es-ES" sz="2000" dirty="0">
              <a:latin typeface="Replica Pro" panose="020B0504020101020102"/>
            </a:endParaRPr>
          </a:p>
        </p:txBody>
      </p:sp>
      <p:sp>
        <p:nvSpPr>
          <p:cNvPr id="18" name="Marcador de contenido 2">
            <a:extLst>
              <a:ext uri="{FF2B5EF4-FFF2-40B4-BE49-F238E27FC236}">
                <a16:creationId xmlns:a16="http://schemas.microsoft.com/office/drawing/2014/main" id="{DC575FDA-B8DD-A43E-A729-C0AB92B0E300}"/>
              </a:ext>
            </a:extLst>
          </p:cNvPr>
          <p:cNvSpPr txBox="1">
            <a:spLocks/>
          </p:cNvSpPr>
          <p:nvPr/>
        </p:nvSpPr>
        <p:spPr>
          <a:xfrm>
            <a:off x="265279" y="700836"/>
            <a:ext cx="6984057" cy="50654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800" b="1" dirty="0">
              <a:latin typeface="Replica Pro" panose="020B0504020101020102"/>
            </a:endParaRPr>
          </a:p>
          <a:p>
            <a:pPr marL="0" indent="0" fontAlgn="t">
              <a:lnSpc>
                <a:spcPct val="80000"/>
              </a:lnSpc>
              <a:spcBef>
                <a:spcPts val="0"/>
              </a:spcBef>
              <a:buFont typeface="Arial" panose="020B0604020202020204" pitchFamily="34" charset="0"/>
              <a:buNone/>
            </a:pPr>
            <a:r>
              <a:rPr lang="es-ES" sz="1800" b="1" dirty="0">
                <a:latin typeface="Replica Pro" panose="020B0504020101020102"/>
              </a:rPr>
              <a:t>P3. Programa de ayuda a las actuaciones de rehabilitación a nivel de edificio</a:t>
            </a:r>
          </a:p>
          <a:p>
            <a:pPr marL="0" indent="0" fontAlgn="t">
              <a:lnSpc>
                <a:spcPct val="80000"/>
              </a:lnSpc>
              <a:spcBef>
                <a:spcPts val="0"/>
              </a:spcBef>
              <a:buFont typeface="Arial" panose="020B0604020202020204" pitchFamily="34" charset="0"/>
              <a:buNone/>
            </a:pPr>
            <a:endParaRPr lang="es-ES" sz="1800" dirty="0">
              <a:solidFill>
                <a:srgbClr val="FF0000"/>
              </a:solidFill>
              <a:latin typeface="Replica Pro" panose="020B0504020101020102"/>
            </a:endParaRPr>
          </a:p>
          <a:p>
            <a:pPr marL="0" indent="0" fontAlgn="t">
              <a:lnSpc>
                <a:spcPct val="80000"/>
              </a:lnSpc>
              <a:spcBef>
                <a:spcPts val="0"/>
              </a:spcBef>
              <a:buNone/>
            </a:pPr>
            <a:endParaRPr lang="es-ES" sz="18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r>
              <a:rPr lang="es-ES" sz="1800" b="1" dirty="0">
                <a:latin typeface="Replica Pro" panose="020B0504020101020102"/>
              </a:rPr>
              <a:t>P4. Programa de ayuda a las actuaciones de mejora de la eficiencia energética en viviendas</a:t>
            </a: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Replica Pro" panose="020B0504020101020102"/>
            </a:endParaRPr>
          </a:p>
          <a:p>
            <a:pPr marL="457200" lvl="1" indent="0" fontAlgn="t">
              <a:lnSpc>
                <a:spcPct val="80000"/>
              </a:lnSpc>
              <a:spcBef>
                <a:spcPts val="0"/>
              </a:spcBef>
              <a:buNone/>
            </a:pPr>
            <a:endParaRPr lang="es-ES" sz="1400" dirty="0">
              <a:latin typeface="Replica Pro" panose="020B0504020101020102"/>
            </a:endParaRPr>
          </a:p>
          <a:p>
            <a:pPr marL="0" indent="0" fontAlgn="t">
              <a:lnSpc>
                <a:spcPct val="80000"/>
              </a:lnSpc>
              <a:spcBef>
                <a:spcPts val="0"/>
              </a:spcBef>
              <a:buFont typeface="Arial" panose="020B0604020202020204" pitchFamily="34" charset="0"/>
              <a:buNone/>
            </a:pPr>
            <a:r>
              <a:rPr lang="es-ES" sz="1400" dirty="0">
                <a:latin typeface="Replica Pro" panose="020B0504020101020102"/>
              </a:rPr>
              <a:t> </a:t>
            </a:r>
            <a:r>
              <a:rPr lang="es-ES" sz="1800" b="1" dirty="0">
                <a:latin typeface="Replica Pro" panose="020B0504020101020102"/>
              </a:rPr>
              <a:t>P5. </a:t>
            </a:r>
            <a:r>
              <a:rPr lang="es-ES" sz="1800" dirty="0">
                <a:latin typeface="Replica Pro" panose="020B0504020101020102"/>
              </a:rPr>
              <a:t>Programa de ayuda a la elaboración del libro del edificio existente para la rehabilitación y la redacción de proyectos de rehabilitación</a:t>
            </a: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457200" lvl="1" indent="0" fontAlgn="t">
              <a:lnSpc>
                <a:spcPct val="80000"/>
              </a:lnSpc>
              <a:spcBef>
                <a:spcPts val="0"/>
              </a:spcBef>
              <a:buNone/>
            </a:pPr>
            <a:endParaRPr lang="es-ES" sz="1400" dirty="0">
              <a:latin typeface="Replica Pro" panose="020B0504020101020102"/>
            </a:endParaRPr>
          </a:p>
          <a:p>
            <a:pPr marL="457200" lvl="1" indent="0" fontAlgn="t">
              <a:lnSpc>
                <a:spcPct val="80000"/>
              </a:lnSpc>
              <a:spcBef>
                <a:spcPts val="0"/>
              </a:spcBef>
              <a:buNone/>
            </a:pPr>
            <a:endParaRPr lang="es-ES" sz="1400" dirty="0">
              <a:latin typeface="Replica Pro" panose="020B0504020101020102"/>
            </a:endParaRPr>
          </a:p>
          <a:p>
            <a:pPr marL="457200" lvl="1" indent="0" fontAlgn="t">
              <a:lnSpc>
                <a:spcPct val="80000"/>
              </a:lnSpc>
              <a:spcBef>
                <a:spcPts val="0"/>
              </a:spcBef>
              <a:buNone/>
            </a:pPr>
            <a:endParaRPr lang="es-ES" sz="1400" b="1" dirty="0">
              <a:solidFill>
                <a:srgbClr val="FF0000"/>
              </a:solidFill>
              <a:latin typeface="Replica Pro" panose="020B0504020101020102"/>
            </a:endParaRPr>
          </a:p>
          <a:p>
            <a:pPr marL="457200" lvl="1" indent="0" fontAlgn="t">
              <a:lnSpc>
                <a:spcPct val="80000"/>
              </a:lnSpc>
              <a:spcBef>
                <a:spcPts val="0"/>
              </a:spcBef>
              <a:buNone/>
            </a:pPr>
            <a:endParaRPr lang="es-ES" sz="1400" b="1" dirty="0">
              <a:solidFill>
                <a:srgbClr val="FF0000"/>
              </a:solidFill>
              <a:latin typeface="Replica Pro" panose="020B0504020101020102"/>
            </a:endParaRPr>
          </a:p>
          <a:p>
            <a:pPr marL="457200" lvl="1" indent="0" fontAlgn="t">
              <a:lnSpc>
                <a:spcPct val="80000"/>
              </a:lnSpc>
              <a:spcBef>
                <a:spcPts val="0"/>
              </a:spcBef>
              <a:buNone/>
            </a:pPr>
            <a:endParaRPr lang="es-ES" sz="1400" b="1" dirty="0">
              <a:solidFill>
                <a:srgbClr val="FF0000"/>
              </a:solidFill>
              <a:latin typeface="Replica Pro" panose="020B0504020101020102"/>
            </a:endParaRPr>
          </a:p>
          <a:p>
            <a:pPr marL="457200" lvl="1" indent="0" fontAlgn="t">
              <a:lnSpc>
                <a:spcPct val="80000"/>
              </a:lnSpc>
              <a:spcBef>
                <a:spcPts val="0"/>
              </a:spcBef>
              <a:buNone/>
            </a:pPr>
            <a:endParaRPr lang="es-ES" sz="1400" b="1" dirty="0">
              <a:solidFill>
                <a:srgbClr val="FF0000"/>
              </a:solidFill>
              <a:latin typeface="Replica Pro" panose="020B0504020101020102"/>
            </a:endParaRPr>
          </a:p>
          <a:p>
            <a:pPr fontAlgn="t">
              <a:lnSpc>
                <a:spcPct val="80000"/>
              </a:lnSpc>
              <a:spcBef>
                <a:spcPts val="0"/>
              </a:spcBef>
            </a:pPr>
            <a:r>
              <a:rPr lang="es-ES" sz="1400" b="1" dirty="0">
                <a:latin typeface="Replica Pro" panose="020B0504020101020102"/>
              </a:rPr>
              <a:t>P3 y P4- La fecha de comienzo de las actuaciones a partir del 1/02/2020</a:t>
            </a:r>
          </a:p>
          <a:p>
            <a:pPr fontAlgn="t">
              <a:lnSpc>
                <a:spcPct val="80000"/>
              </a:lnSpc>
              <a:spcBef>
                <a:spcPts val="0"/>
              </a:spcBef>
            </a:pPr>
            <a:r>
              <a:rPr lang="es-ES" sz="1400" b="1" dirty="0">
                <a:latin typeface="Replica Pro" panose="020B0504020101020102"/>
              </a:rPr>
              <a:t>P3 , P4 Y P5 deben estar finalizadas el 30/06/2026</a:t>
            </a:r>
          </a:p>
          <a:p>
            <a:pPr marL="457200" lvl="1" indent="0" fontAlgn="t">
              <a:lnSpc>
                <a:spcPct val="80000"/>
              </a:lnSpc>
              <a:spcBef>
                <a:spcPts val="0"/>
              </a:spcBef>
              <a:buNone/>
            </a:pP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sp>
        <p:nvSpPr>
          <p:cNvPr id="20" name="Marcador de texto 7">
            <a:extLst>
              <a:ext uri="{FF2B5EF4-FFF2-40B4-BE49-F238E27FC236}">
                <a16:creationId xmlns:a16="http://schemas.microsoft.com/office/drawing/2014/main" id="{C4AE5B66-B098-9322-26CC-60D4D3ED7D80}"/>
              </a:ext>
            </a:extLst>
          </p:cNvPr>
          <p:cNvSpPr txBox="1">
            <a:spLocks/>
          </p:cNvSpPr>
          <p:nvPr/>
        </p:nvSpPr>
        <p:spPr>
          <a:xfrm>
            <a:off x="7611910" y="2971366"/>
            <a:ext cx="3348801" cy="33556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1800" b="1" u="sng" dirty="0" err="1">
                <a:latin typeface="Replica Pro" panose="020B0504020101020102"/>
              </a:rPr>
              <a:t>Plan</a:t>
            </a:r>
            <a:r>
              <a:rPr lang="ca-ES" sz="1800" b="1" u="sng" dirty="0">
                <a:latin typeface="Replica Pro" panose="020B0504020101020102"/>
              </a:rPr>
              <a:t>-Eco </a:t>
            </a:r>
            <a:r>
              <a:rPr lang="ca-ES" sz="1800" b="1" u="sng" dirty="0" err="1">
                <a:latin typeface="Replica Pro" panose="020B0504020101020102"/>
              </a:rPr>
              <a:t>Vivienda</a:t>
            </a:r>
            <a:endParaRPr lang="ca-ES" sz="1800" b="1" u="sng" dirty="0">
              <a:latin typeface="Replica Pro" panose="020B0504020101020102"/>
            </a:endParaRPr>
          </a:p>
          <a:p>
            <a:pPr>
              <a:lnSpc>
                <a:spcPct val="100000"/>
              </a:lnSpc>
              <a:spcBef>
                <a:spcPts val="0"/>
              </a:spcBef>
              <a:defRPr/>
            </a:pPr>
            <a:r>
              <a:rPr lang="ca-ES" sz="1000" b="1" u="sng" dirty="0">
                <a:latin typeface="Replica Pro" panose="020B0504020101020102"/>
              </a:rPr>
              <a:t>Reto rehabilitar 27.000 </a:t>
            </a:r>
            <a:r>
              <a:rPr lang="ca-ES" sz="1000" b="1" u="sng" dirty="0" err="1">
                <a:latin typeface="Replica Pro" panose="020B0504020101020102"/>
              </a:rPr>
              <a:t>viv</a:t>
            </a:r>
            <a:r>
              <a:rPr lang="ca-ES" sz="1000" b="1" u="sng" dirty="0">
                <a:latin typeface="Replica Pro" panose="020B0504020101020102"/>
              </a:rPr>
              <a:t> en 5 </a:t>
            </a:r>
            <a:r>
              <a:rPr lang="ca-ES" sz="1000" b="1" u="sng" dirty="0" err="1">
                <a:latin typeface="Replica Pro" panose="020B0504020101020102"/>
              </a:rPr>
              <a:t>años</a:t>
            </a:r>
            <a:r>
              <a:rPr lang="ca-ES" sz="1000" b="1" u="sng" dirty="0">
                <a:latin typeface="Replica Pro" panose="020B0504020101020102"/>
              </a:rPr>
              <a:t>   </a:t>
            </a:r>
          </a:p>
          <a:p>
            <a:pPr>
              <a:lnSpc>
                <a:spcPct val="100000"/>
              </a:lnSpc>
              <a:spcBef>
                <a:spcPts val="0"/>
              </a:spcBef>
              <a:defRPr/>
            </a:pPr>
            <a:endParaRPr lang="es-ES" sz="1800" u="sng" dirty="0">
              <a:solidFill>
                <a:srgbClr val="81C9B3"/>
              </a:solidFill>
              <a:latin typeface="Replica Pro" panose="020B0504020101020102"/>
            </a:endParaRPr>
          </a:p>
        </p:txBody>
      </p:sp>
      <p:cxnSp>
        <p:nvCxnSpPr>
          <p:cNvPr id="3" name="Conector recto de flecha 2">
            <a:extLst>
              <a:ext uri="{FF2B5EF4-FFF2-40B4-BE49-F238E27FC236}">
                <a16:creationId xmlns:a16="http://schemas.microsoft.com/office/drawing/2014/main" id="{D5656478-E7B6-86CD-1787-3741980DC966}"/>
              </a:ext>
            </a:extLst>
          </p:cNvPr>
          <p:cNvCxnSpPr/>
          <p:nvPr/>
        </p:nvCxnSpPr>
        <p:spPr>
          <a:xfrm>
            <a:off x="9353409" y="1014556"/>
            <a:ext cx="578840" cy="0"/>
          </a:xfrm>
          <a:prstGeom prst="straightConnector1">
            <a:avLst/>
          </a:prstGeom>
          <a:ln w="28575">
            <a:solidFill>
              <a:srgbClr val="81C9B3"/>
            </a:solidFill>
            <a:tailEnd type="triangle"/>
          </a:ln>
        </p:spPr>
        <p:style>
          <a:lnRef idx="1">
            <a:schemeClr val="accent1"/>
          </a:lnRef>
          <a:fillRef idx="0">
            <a:schemeClr val="accent1"/>
          </a:fillRef>
          <a:effectRef idx="0">
            <a:schemeClr val="accent1"/>
          </a:effectRef>
          <a:fontRef idx="minor">
            <a:schemeClr val="tx1"/>
          </a:fontRef>
        </p:style>
      </p:cxnSp>
      <p:sp>
        <p:nvSpPr>
          <p:cNvPr id="15" name="Marcador de texto 7">
            <a:extLst>
              <a:ext uri="{FF2B5EF4-FFF2-40B4-BE49-F238E27FC236}">
                <a16:creationId xmlns:a16="http://schemas.microsoft.com/office/drawing/2014/main" id="{49A1D3EE-DCBC-0487-8312-5E13753D7E0C}"/>
              </a:ext>
            </a:extLst>
          </p:cNvPr>
          <p:cNvSpPr txBox="1">
            <a:spLocks/>
          </p:cNvSpPr>
          <p:nvPr/>
        </p:nvSpPr>
        <p:spPr>
          <a:xfrm>
            <a:off x="10291172" y="909620"/>
            <a:ext cx="1354985" cy="33556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1800" b="1" u="sng" dirty="0">
                <a:solidFill>
                  <a:srgbClr val="81C9B3"/>
                </a:solidFill>
                <a:latin typeface="Replica Pro" panose="020B0504020101020102"/>
              </a:rPr>
              <a:t>L3</a:t>
            </a:r>
            <a:endParaRPr lang="es-ES" sz="1800" u="sng" dirty="0">
              <a:solidFill>
                <a:srgbClr val="81C9B3"/>
              </a:solidFill>
              <a:latin typeface="Replica Pro" panose="020B0504020101020102"/>
            </a:endParaRPr>
          </a:p>
        </p:txBody>
      </p:sp>
      <p:cxnSp>
        <p:nvCxnSpPr>
          <p:cNvPr id="17" name="Conector recto de flecha 16">
            <a:extLst>
              <a:ext uri="{FF2B5EF4-FFF2-40B4-BE49-F238E27FC236}">
                <a16:creationId xmlns:a16="http://schemas.microsoft.com/office/drawing/2014/main" id="{C96F9D95-62F3-0022-ADE5-82121181EF2C}"/>
              </a:ext>
            </a:extLst>
          </p:cNvPr>
          <p:cNvCxnSpPr/>
          <p:nvPr/>
        </p:nvCxnSpPr>
        <p:spPr>
          <a:xfrm>
            <a:off x="9353409" y="2232261"/>
            <a:ext cx="578840" cy="0"/>
          </a:xfrm>
          <a:prstGeom prst="straightConnector1">
            <a:avLst/>
          </a:prstGeom>
          <a:ln w="28575">
            <a:solidFill>
              <a:srgbClr val="81C9B3"/>
            </a:solidFill>
            <a:tailEnd type="triangle"/>
          </a:ln>
        </p:spPr>
        <p:style>
          <a:lnRef idx="1">
            <a:schemeClr val="accent1"/>
          </a:lnRef>
          <a:fillRef idx="0">
            <a:schemeClr val="accent1"/>
          </a:fillRef>
          <a:effectRef idx="0">
            <a:schemeClr val="accent1"/>
          </a:effectRef>
          <a:fontRef idx="minor">
            <a:schemeClr val="tx1"/>
          </a:fontRef>
        </p:style>
      </p:cxnSp>
      <p:sp>
        <p:nvSpPr>
          <p:cNvPr id="22" name="Marcador de texto 7">
            <a:extLst>
              <a:ext uri="{FF2B5EF4-FFF2-40B4-BE49-F238E27FC236}">
                <a16:creationId xmlns:a16="http://schemas.microsoft.com/office/drawing/2014/main" id="{650340F7-5AE3-5705-BB54-1F92D6CA7D76}"/>
              </a:ext>
            </a:extLst>
          </p:cNvPr>
          <p:cNvSpPr txBox="1">
            <a:spLocks/>
          </p:cNvSpPr>
          <p:nvPr/>
        </p:nvSpPr>
        <p:spPr>
          <a:xfrm>
            <a:off x="10291172" y="2127120"/>
            <a:ext cx="1354985" cy="33556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1800" b="1" u="sng" dirty="0">
                <a:solidFill>
                  <a:srgbClr val="81C9B3"/>
                </a:solidFill>
                <a:latin typeface="Replica Pro" panose="020B0504020101020102"/>
              </a:rPr>
              <a:t>L4 *</a:t>
            </a:r>
            <a:endParaRPr lang="es-ES" sz="1800" u="sng" dirty="0">
              <a:solidFill>
                <a:srgbClr val="81C9B3"/>
              </a:solidFill>
              <a:latin typeface="Replica Pro" panose="020B0504020101020102"/>
            </a:endParaRPr>
          </a:p>
        </p:txBody>
      </p:sp>
      <p:cxnSp>
        <p:nvCxnSpPr>
          <p:cNvPr id="23" name="Conector recto de flecha 22">
            <a:extLst>
              <a:ext uri="{FF2B5EF4-FFF2-40B4-BE49-F238E27FC236}">
                <a16:creationId xmlns:a16="http://schemas.microsoft.com/office/drawing/2014/main" id="{EEBC9174-1846-30C9-9594-31BD6A76E234}"/>
              </a:ext>
            </a:extLst>
          </p:cNvPr>
          <p:cNvCxnSpPr>
            <a:cxnSpLocks/>
          </p:cNvCxnSpPr>
          <p:nvPr/>
        </p:nvCxnSpPr>
        <p:spPr>
          <a:xfrm flipV="1">
            <a:off x="9404869" y="3871495"/>
            <a:ext cx="487782" cy="559009"/>
          </a:xfrm>
          <a:prstGeom prst="straightConnector1">
            <a:avLst/>
          </a:prstGeom>
          <a:ln w="28575">
            <a:solidFill>
              <a:srgbClr val="81C9B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418D154A-012E-32A3-ED8C-23FA5BAC72D3}"/>
              </a:ext>
            </a:extLst>
          </p:cNvPr>
          <p:cNvCxnSpPr>
            <a:cxnSpLocks/>
          </p:cNvCxnSpPr>
          <p:nvPr/>
        </p:nvCxnSpPr>
        <p:spPr>
          <a:xfrm>
            <a:off x="9404869" y="4430504"/>
            <a:ext cx="557785" cy="440848"/>
          </a:xfrm>
          <a:prstGeom prst="straightConnector1">
            <a:avLst/>
          </a:prstGeom>
          <a:ln w="28575">
            <a:solidFill>
              <a:srgbClr val="81C9B3"/>
            </a:solidFill>
            <a:tailEnd type="triangle"/>
          </a:ln>
        </p:spPr>
        <p:style>
          <a:lnRef idx="1">
            <a:schemeClr val="accent1"/>
          </a:lnRef>
          <a:fillRef idx="0">
            <a:schemeClr val="accent1"/>
          </a:fillRef>
          <a:effectRef idx="0">
            <a:schemeClr val="accent1"/>
          </a:effectRef>
          <a:fontRef idx="minor">
            <a:schemeClr val="tx1"/>
          </a:fontRef>
        </p:style>
      </p:cxnSp>
      <p:sp>
        <p:nvSpPr>
          <p:cNvPr id="25" name="Marcador de texto 7">
            <a:extLst>
              <a:ext uri="{FF2B5EF4-FFF2-40B4-BE49-F238E27FC236}">
                <a16:creationId xmlns:a16="http://schemas.microsoft.com/office/drawing/2014/main" id="{2E2DEF14-865D-5BBE-4CB2-C3A6AE49F2D0}"/>
              </a:ext>
            </a:extLst>
          </p:cNvPr>
          <p:cNvSpPr txBox="1">
            <a:spLocks/>
          </p:cNvSpPr>
          <p:nvPr/>
        </p:nvSpPr>
        <p:spPr>
          <a:xfrm>
            <a:off x="10291172" y="3715446"/>
            <a:ext cx="1354985" cy="33556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1800" b="1" u="sng" dirty="0">
                <a:solidFill>
                  <a:srgbClr val="81C9B3"/>
                </a:solidFill>
                <a:latin typeface="Replica Pro" panose="020B0504020101020102"/>
              </a:rPr>
              <a:t>L5,1 *-LEE</a:t>
            </a:r>
            <a:endParaRPr lang="es-ES" sz="1800" u="sng" dirty="0">
              <a:solidFill>
                <a:srgbClr val="81C9B3"/>
              </a:solidFill>
              <a:latin typeface="Replica Pro" panose="020B0504020101020102"/>
            </a:endParaRPr>
          </a:p>
        </p:txBody>
      </p:sp>
      <p:sp>
        <p:nvSpPr>
          <p:cNvPr id="26" name="Marcador de texto 7">
            <a:extLst>
              <a:ext uri="{FF2B5EF4-FFF2-40B4-BE49-F238E27FC236}">
                <a16:creationId xmlns:a16="http://schemas.microsoft.com/office/drawing/2014/main" id="{244179BF-D1DB-D6EF-4A5D-338B873B73B9}"/>
              </a:ext>
            </a:extLst>
          </p:cNvPr>
          <p:cNvSpPr txBox="1">
            <a:spLocks/>
          </p:cNvSpPr>
          <p:nvPr/>
        </p:nvSpPr>
        <p:spPr>
          <a:xfrm>
            <a:off x="10291171" y="4651069"/>
            <a:ext cx="1354985" cy="33556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1800" b="1" u="sng" dirty="0">
                <a:solidFill>
                  <a:srgbClr val="81C9B3"/>
                </a:solidFill>
                <a:latin typeface="Replica Pro" panose="020B0504020101020102"/>
              </a:rPr>
              <a:t>L5,2- </a:t>
            </a:r>
            <a:r>
              <a:rPr lang="ca-ES" sz="1800" b="1" u="sng" dirty="0" err="1">
                <a:solidFill>
                  <a:srgbClr val="81C9B3"/>
                </a:solidFill>
                <a:latin typeface="Replica Pro" panose="020B0504020101020102"/>
              </a:rPr>
              <a:t>Proyecto</a:t>
            </a:r>
            <a:endParaRPr lang="es-ES" sz="1800" u="sng" dirty="0">
              <a:solidFill>
                <a:srgbClr val="81C9B3"/>
              </a:solidFill>
              <a:latin typeface="Replica Pro" panose="020B0504020101020102"/>
            </a:endParaRPr>
          </a:p>
        </p:txBody>
      </p:sp>
      <p:cxnSp>
        <p:nvCxnSpPr>
          <p:cNvPr id="29" name="Conector: angular 28">
            <a:extLst>
              <a:ext uri="{FF2B5EF4-FFF2-40B4-BE49-F238E27FC236}">
                <a16:creationId xmlns:a16="http://schemas.microsoft.com/office/drawing/2014/main" id="{A6B67438-C97F-A8D3-4889-1036726307F5}"/>
              </a:ext>
            </a:extLst>
          </p:cNvPr>
          <p:cNvCxnSpPr>
            <a:cxnSpLocks/>
          </p:cNvCxnSpPr>
          <p:nvPr/>
        </p:nvCxnSpPr>
        <p:spPr>
          <a:xfrm rot="16200000" flipH="1">
            <a:off x="6230707" y="1455513"/>
            <a:ext cx="2293563" cy="703151"/>
          </a:xfrm>
          <a:prstGeom prst="bentConnector3">
            <a:avLst>
              <a:gd name="adj1" fmla="val -109"/>
            </a:avLst>
          </a:prstGeom>
          <a:ln w="28575">
            <a:solidFill>
              <a:srgbClr val="81C9B3"/>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a:extLst>
              <a:ext uri="{FF2B5EF4-FFF2-40B4-BE49-F238E27FC236}">
                <a16:creationId xmlns:a16="http://schemas.microsoft.com/office/drawing/2014/main" id="{4F2310CC-A32B-4D6E-CF59-BF5FEA39B715}"/>
              </a:ext>
            </a:extLst>
          </p:cNvPr>
          <p:cNvCxnSpPr>
            <a:cxnSpLocks/>
          </p:cNvCxnSpPr>
          <p:nvPr/>
        </p:nvCxnSpPr>
        <p:spPr>
          <a:xfrm rot="5400000" flipH="1" flipV="1">
            <a:off x="6256815" y="4129079"/>
            <a:ext cx="2147337" cy="797163"/>
          </a:xfrm>
          <a:prstGeom prst="bentConnector3">
            <a:avLst>
              <a:gd name="adj1" fmla="val -396"/>
            </a:avLst>
          </a:prstGeom>
          <a:ln w="28575">
            <a:solidFill>
              <a:srgbClr val="81C9B3"/>
            </a:solidFill>
            <a:tailEnd type="triangle"/>
          </a:ln>
        </p:spPr>
        <p:style>
          <a:lnRef idx="1">
            <a:schemeClr val="accent1"/>
          </a:lnRef>
          <a:fillRef idx="0">
            <a:schemeClr val="accent1"/>
          </a:fillRef>
          <a:effectRef idx="0">
            <a:schemeClr val="accent1"/>
          </a:effectRef>
          <a:fontRef idx="minor">
            <a:schemeClr val="tx1"/>
          </a:fontRef>
        </p:style>
      </p:cxnSp>
      <p:pic>
        <p:nvPicPr>
          <p:cNvPr id="27" name="Imagen 26">
            <a:extLst>
              <a:ext uri="{FF2B5EF4-FFF2-40B4-BE49-F238E27FC236}">
                <a16:creationId xmlns:a16="http://schemas.microsoft.com/office/drawing/2014/main" id="{4D2C1572-D446-401F-00D7-9E5191980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4746" y="6298163"/>
            <a:ext cx="1387254" cy="541548"/>
          </a:xfrm>
          <a:prstGeom prst="rect">
            <a:avLst/>
          </a:prstGeom>
        </p:spPr>
      </p:pic>
      <p:pic>
        <p:nvPicPr>
          <p:cNvPr id="28" name="Imagen 27">
            <a:extLst>
              <a:ext uri="{FF2B5EF4-FFF2-40B4-BE49-F238E27FC236}">
                <a16:creationId xmlns:a16="http://schemas.microsoft.com/office/drawing/2014/main" id="{9341CC64-41ED-CDCF-255E-5EA564DF8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Tree>
    <p:extLst>
      <p:ext uri="{BB962C8B-B14F-4D97-AF65-F5344CB8AC3E}">
        <p14:creationId xmlns:p14="http://schemas.microsoft.com/office/powerpoint/2010/main" val="319523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99EB2C97-8946-2C39-1000-A380DB10A9B1}"/>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Marcador de contenido 2">
            <a:extLst>
              <a:ext uri="{FF2B5EF4-FFF2-40B4-BE49-F238E27FC236}">
                <a16:creationId xmlns:a16="http://schemas.microsoft.com/office/drawing/2014/main" id="{5A77519C-A712-E3DE-3332-178F48E96AAA}"/>
              </a:ext>
            </a:extLst>
          </p:cNvPr>
          <p:cNvSpPr txBox="1">
            <a:spLocks/>
          </p:cNvSpPr>
          <p:nvPr/>
        </p:nvSpPr>
        <p:spPr>
          <a:xfrm>
            <a:off x="102031" y="572666"/>
            <a:ext cx="11443819" cy="576759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b="1" i="0" u="none" strike="noStrike" baseline="0" dirty="0">
                <a:solidFill>
                  <a:srgbClr val="000000"/>
                </a:solidFill>
                <a:latin typeface="Replica Pro" panose="020B0504020101020102"/>
              </a:rPr>
              <a:t>Objeto</a:t>
            </a:r>
            <a:endParaRPr lang="es-ES" sz="1800" b="0" i="0" u="none" strike="noStrike" baseline="0" dirty="0">
              <a:solidFill>
                <a:srgbClr val="000000"/>
              </a:solidFill>
              <a:latin typeface="Replica Pro" panose="020B0504020101020102"/>
            </a:endParaRPr>
          </a:p>
          <a:p>
            <a:pPr marL="0" indent="0">
              <a:buNone/>
            </a:pPr>
            <a:r>
              <a:rPr lang="es-ES" sz="1800" b="0" i="0" u="none" strike="noStrike" baseline="0" dirty="0">
                <a:solidFill>
                  <a:srgbClr val="000000"/>
                </a:solidFill>
                <a:latin typeface="Replica Pro" panose="020B0504020101020102"/>
              </a:rPr>
              <a:t>Financiación de obras o actuaciones en los edificios de </a:t>
            </a:r>
            <a:r>
              <a:rPr lang="es-ES" sz="1800" b="1" i="0" u="none" strike="noStrike" baseline="0" dirty="0">
                <a:solidFill>
                  <a:srgbClr val="000000"/>
                </a:solidFill>
                <a:latin typeface="Replica Pro" panose="020B0504020101020102"/>
              </a:rPr>
              <a:t>uso predominante residencial </a:t>
            </a:r>
            <a:r>
              <a:rPr lang="es-ES" sz="1800" b="0" i="0" u="none" strike="noStrike" baseline="0" dirty="0">
                <a:solidFill>
                  <a:srgbClr val="000000"/>
                </a:solidFill>
                <a:latin typeface="Replica Pro" panose="020B0504020101020102"/>
              </a:rPr>
              <a:t>en las que se obtenga una </a:t>
            </a:r>
            <a:r>
              <a:rPr lang="es-ES" sz="1800" b="1" i="0" u="none" strike="noStrike" baseline="0" dirty="0">
                <a:solidFill>
                  <a:srgbClr val="000000"/>
                </a:solidFill>
                <a:latin typeface="Replica Pro" panose="020B0504020101020102"/>
              </a:rPr>
              <a:t>mejora acreditada de la eficiencia energética, </a:t>
            </a:r>
            <a:r>
              <a:rPr lang="es-ES" sz="1800" b="0" i="0" u="none" strike="noStrike" baseline="0" dirty="0">
                <a:solidFill>
                  <a:srgbClr val="000000"/>
                </a:solidFill>
                <a:latin typeface="Replica Pro" panose="020B0504020101020102"/>
              </a:rPr>
              <a:t>en edificios de tipología residencial colectiva y en las viviendas unifamiliares.</a:t>
            </a:r>
            <a:endParaRPr lang="es-ES" sz="18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a:buNone/>
            </a:pPr>
            <a:r>
              <a:rPr lang="es-ES" sz="1800" b="1" dirty="0">
                <a:solidFill>
                  <a:srgbClr val="000000"/>
                </a:solidFill>
                <a:latin typeface="Replica Pro" panose="020B0504020101020102"/>
              </a:rPr>
              <a:t>Destinatarios de la Ayuda</a:t>
            </a:r>
          </a:p>
          <a:p>
            <a:pPr marL="0" indent="0">
              <a:buNone/>
            </a:pPr>
            <a:r>
              <a:rPr lang="es-ES" sz="1800" dirty="0">
                <a:solidFill>
                  <a:srgbClr val="000000"/>
                </a:solidFill>
                <a:latin typeface="Replica Pro" panose="020B0504020101020102"/>
              </a:rPr>
              <a:t>Los propietarios o usufructuarios de viviendas unifamiliares y de edificios existentes de tipología residencial de vivienda colectiva, bien sean personas físicas o jurídicas de naturaleza privada o pública.</a:t>
            </a:r>
          </a:p>
          <a:p>
            <a:pPr marL="0" indent="0">
              <a:buNone/>
            </a:pPr>
            <a:r>
              <a:rPr lang="es-ES" sz="1800" dirty="0">
                <a:solidFill>
                  <a:srgbClr val="000000"/>
                </a:solidFill>
                <a:latin typeface="Replica Pro" panose="020B0504020101020102"/>
              </a:rPr>
              <a:t>Las comunidades de propietarios, o las agrupaciones de comunidades de propietarios constituidas conforme a lo dispuesto por el artículo 5 de Ley 49/1960 de Propiedad Horizontal.</a:t>
            </a:r>
          </a:p>
          <a:p>
            <a:pPr marL="0" indent="0">
              <a:buNone/>
            </a:pPr>
            <a:r>
              <a:rPr lang="es-ES" sz="1800" dirty="0">
                <a:solidFill>
                  <a:srgbClr val="000000"/>
                </a:solidFill>
                <a:latin typeface="Replica Pro" panose="020B0504020101020102"/>
              </a:rPr>
              <a:t>Los propietarios que, de forma agrupada(agrupación de propietarios),sean propietarios de edificios que reúnan los requisitos establecidos por el artículo 396 del Código Civil y no hubiesen otorgado el título constitutivo de propiedad horizontal.</a:t>
            </a:r>
          </a:p>
          <a:p>
            <a:pPr marL="0" indent="0">
              <a:buNone/>
            </a:pPr>
            <a:r>
              <a:rPr lang="es-ES" sz="1800" dirty="0">
                <a:solidFill>
                  <a:srgbClr val="000000"/>
                </a:solidFill>
                <a:latin typeface="Replica Pro" panose="020B0504020101020102"/>
              </a:rPr>
              <a:t>Las sociedades cooperativas compuestas de forma agrupada por propietarios de viviendas.</a:t>
            </a:r>
          </a:p>
          <a:p>
            <a:pPr marL="0" indent="0">
              <a:buNone/>
            </a:pPr>
            <a:r>
              <a:rPr lang="es-ES" sz="1800" dirty="0">
                <a:solidFill>
                  <a:srgbClr val="000000"/>
                </a:solidFill>
                <a:latin typeface="Replica Pro" panose="020B0504020101020102"/>
              </a:rPr>
              <a:t>Las empresas arrendatarias o concesionarias de los edificios, que acrediten dicha condición mediante contrato que les otorgue la facultad para acometer las obras de rehabilitación.</a:t>
            </a:r>
          </a:p>
          <a:p>
            <a:pPr marL="0" indent="0">
              <a:buNone/>
            </a:pPr>
            <a:r>
              <a:rPr lang="es-ES" sz="1800" dirty="0">
                <a:solidFill>
                  <a:srgbClr val="000000"/>
                </a:solidFill>
                <a:latin typeface="Replica Pro" panose="020B0504020101020102"/>
              </a:rPr>
              <a:t>Los destinatarios últimos de las ayudas podrán delegar la gestión de la ayuda y ceder el cobro de las mismas a un agente o gestor de la rehabilitación mediante presentación del preceptivo modelo-acuerdo que vinculará a ambas partes.</a:t>
            </a:r>
          </a:p>
          <a:p>
            <a:pPr marL="0" indent="0">
              <a:buNone/>
            </a:pPr>
            <a:r>
              <a:rPr lang="es-ES" sz="1800" i="1" dirty="0">
                <a:solidFill>
                  <a:srgbClr val="81C9B3"/>
                </a:solidFill>
                <a:latin typeface="Replica Pro" panose="020B0504020101020102"/>
              </a:rPr>
              <a:t>Tendrá la consideración de agente o gestor de la rehabilitación la persona física o jurídica, o entidad pública o privada que pueda realizar actuaciones de  impulso, seguimiento, gestión y percepción de ayudas públicas. Se aportará acuerdo cumplimentado entre gestor y propietario, comunidad o agrupación de propietarios.</a:t>
            </a:r>
            <a:endParaRPr lang="es-ES" sz="1800" b="1" i="1" dirty="0">
              <a:solidFill>
                <a:srgbClr val="81C9B3"/>
              </a:solidFill>
              <a:latin typeface="Replica Pro" panose="020B0504020101020102"/>
            </a:endParaRPr>
          </a:p>
          <a:p>
            <a:pPr marL="0" indent="0">
              <a:buNone/>
            </a:pPr>
            <a:endParaRPr lang="es-ES" sz="1800" dirty="0">
              <a:solidFill>
                <a:srgbClr val="000000"/>
              </a:solidFill>
              <a:latin typeface="Replica Pro" panose="020B0504020101020102"/>
            </a:endParaRPr>
          </a:p>
          <a:p>
            <a:pPr marL="0" indent="0">
              <a:buNone/>
            </a:pPr>
            <a:endParaRPr lang="es-ES" sz="1800" dirty="0">
              <a:solidFill>
                <a:srgbClr val="000000"/>
              </a:solidFill>
              <a:latin typeface="Replica Pro" panose="020B0504020101020102"/>
            </a:endParaRPr>
          </a:p>
          <a:p>
            <a:pPr marL="0" indent="0">
              <a:buNone/>
            </a:pPr>
            <a:endParaRPr lang="es-ES" sz="1800" dirty="0">
              <a:solidFill>
                <a:srgbClr val="000000"/>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pic>
        <p:nvPicPr>
          <p:cNvPr id="10" name="Imagen 9">
            <a:extLst>
              <a:ext uri="{FF2B5EF4-FFF2-40B4-BE49-F238E27FC236}">
                <a16:creationId xmlns:a16="http://schemas.microsoft.com/office/drawing/2014/main" id="{49D50942-3633-D40E-35DD-89BCCEA2EB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1909" y="6340256"/>
            <a:ext cx="1387254" cy="541548"/>
          </a:xfrm>
          <a:prstGeom prst="rect">
            <a:avLst/>
          </a:prstGeom>
        </p:spPr>
      </p:pic>
      <p:pic>
        <p:nvPicPr>
          <p:cNvPr id="12" name="Imagen 11">
            <a:extLst>
              <a:ext uri="{FF2B5EF4-FFF2-40B4-BE49-F238E27FC236}">
                <a16:creationId xmlns:a16="http://schemas.microsoft.com/office/drawing/2014/main" id="{D1EE4C2C-5EAE-22AA-B4C0-FC056734B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
        <p:nvSpPr>
          <p:cNvPr id="15" name="Marcador de texto 7">
            <a:extLst>
              <a:ext uri="{FF2B5EF4-FFF2-40B4-BE49-F238E27FC236}">
                <a16:creationId xmlns:a16="http://schemas.microsoft.com/office/drawing/2014/main" id="{0D5D5274-14EC-999D-5200-883D4730B98D}"/>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Actuaciones</a:t>
            </a:r>
            <a:r>
              <a:rPr lang="ca-ES" sz="2400" b="1" dirty="0">
                <a:latin typeface="Replica Pro" panose="020B0504020101020102"/>
              </a:rPr>
              <a:t> de rehabilitación a </a:t>
            </a:r>
            <a:r>
              <a:rPr lang="ca-ES" sz="2400" b="1" dirty="0" err="1">
                <a:latin typeface="Replica Pro" panose="020B0504020101020102"/>
              </a:rPr>
              <a:t>nivel</a:t>
            </a:r>
            <a:r>
              <a:rPr lang="ca-ES" sz="2400" b="1" dirty="0">
                <a:latin typeface="Replica Pro" panose="020B0504020101020102"/>
              </a:rPr>
              <a:t> de </a:t>
            </a:r>
            <a:r>
              <a:rPr lang="ca-ES" sz="2400" b="1" dirty="0" err="1">
                <a:latin typeface="Replica Pro" panose="020B0504020101020102"/>
              </a:rPr>
              <a:t>edificio</a:t>
            </a:r>
            <a:r>
              <a:rPr lang="ca-ES" sz="2400" b="1" dirty="0">
                <a:latin typeface="Replica Pro" panose="020B0504020101020102"/>
              </a:rPr>
              <a:t>.</a:t>
            </a:r>
            <a:endParaRPr lang="es-ES" sz="2400" dirty="0">
              <a:latin typeface="Replica Pro" panose="020B0504020101020102"/>
            </a:endParaRPr>
          </a:p>
        </p:txBody>
      </p:sp>
    </p:spTree>
    <p:extLst>
      <p:ext uri="{BB962C8B-B14F-4D97-AF65-F5344CB8AC3E}">
        <p14:creationId xmlns:p14="http://schemas.microsoft.com/office/powerpoint/2010/main" val="112797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9775F66-8D15-425B-B72B-6EE4F316BB83}"/>
              </a:ext>
            </a:extLst>
          </p:cNvPr>
          <p:cNvSpPr/>
          <p:nvPr/>
        </p:nvSpPr>
        <p:spPr>
          <a:xfrm>
            <a:off x="0" y="0"/>
            <a:ext cx="12191994" cy="433769"/>
          </a:xfrm>
          <a:prstGeom prst="rect">
            <a:avLst/>
          </a:prstGeom>
          <a:solidFill>
            <a:srgbClr val="81C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EF20EEEB-26BB-486D-A44B-3376C9356900}"/>
              </a:ext>
            </a:extLst>
          </p:cNvPr>
          <p:cNvSpPr>
            <a:spLocks noGrp="1"/>
          </p:cNvSpPr>
          <p:nvPr>
            <p:ph idx="1"/>
          </p:nvPr>
        </p:nvSpPr>
        <p:spPr>
          <a:xfrm>
            <a:off x="10983" y="491162"/>
            <a:ext cx="12181012" cy="2827411"/>
          </a:xfrm>
        </p:spPr>
        <p:txBody>
          <a:bodyPr>
            <a:normAutofit fontScale="92500" lnSpcReduction="20000"/>
          </a:bodyPr>
          <a:lstStyle/>
          <a:p>
            <a:pPr marL="0" indent="0" fontAlgn="t">
              <a:lnSpc>
                <a:spcPct val="80000"/>
              </a:lnSpc>
              <a:spcBef>
                <a:spcPts val="0"/>
              </a:spcBef>
              <a:buNone/>
            </a:pPr>
            <a:endParaRPr lang="es-ES" sz="1600" i="0" u="none" strike="noStrike" dirty="0">
              <a:effectLst/>
              <a:latin typeface="Replica Pro" panose="020B0504020101020102"/>
            </a:endParaRPr>
          </a:p>
          <a:p>
            <a:pPr marL="0" indent="0" fontAlgn="t">
              <a:lnSpc>
                <a:spcPct val="80000"/>
              </a:lnSpc>
              <a:spcBef>
                <a:spcPts val="0"/>
              </a:spcBef>
              <a:buNone/>
            </a:pPr>
            <a:r>
              <a:rPr lang="es-ES" sz="1600" b="1" dirty="0">
                <a:latin typeface="Replica Pro" panose="020B0504020101020102"/>
              </a:rPr>
              <a:t>Requisitos. </a:t>
            </a:r>
          </a:p>
          <a:p>
            <a:pPr marL="0" indent="0" fontAlgn="t">
              <a:lnSpc>
                <a:spcPct val="80000"/>
              </a:lnSpc>
              <a:spcBef>
                <a:spcPts val="0"/>
              </a:spcBef>
              <a:buNone/>
            </a:pPr>
            <a:endParaRPr lang="es-ES" sz="1600" b="1" dirty="0">
              <a:latin typeface="Replica Pro" panose="020B0504020101020102"/>
            </a:endParaRPr>
          </a:p>
          <a:p>
            <a:pPr marL="342900" indent="-342900" fontAlgn="t">
              <a:lnSpc>
                <a:spcPct val="80000"/>
              </a:lnSpc>
              <a:spcBef>
                <a:spcPts val="0"/>
              </a:spcBef>
              <a:buAutoNum type="alphaLcParenR"/>
            </a:pPr>
            <a:r>
              <a:rPr lang="es-ES" sz="1500" dirty="0">
                <a:latin typeface="Replica Pro" panose="020B0504020101020102"/>
              </a:rPr>
              <a:t>Disponer de proyecto de las actuaciones a realizar o en su caso memoria. En ambos casos deberá incluirse el </a:t>
            </a:r>
            <a:r>
              <a:rPr lang="es-ES" sz="1500" b="1" dirty="0">
                <a:latin typeface="Replica Pro" panose="020B0504020101020102"/>
              </a:rPr>
              <a:t>LEE</a:t>
            </a:r>
            <a:r>
              <a:rPr lang="es-ES" sz="1500" dirty="0">
                <a:latin typeface="Replica Pro" panose="020B0504020101020102"/>
              </a:rPr>
              <a:t>. Incluirá el </a:t>
            </a:r>
            <a:r>
              <a:rPr lang="es-ES" sz="1500" b="1" dirty="0">
                <a:latin typeface="Replica Pro" panose="020B0504020101020102"/>
              </a:rPr>
              <a:t>EGR</a:t>
            </a:r>
          </a:p>
          <a:p>
            <a:pPr marL="342900" indent="-342900" fontAlgn="t">
              <a:lnSpc>
                <a:spcPct val="80000"/>
              </a:lnSpc>
              <a:spcBef>
                <a:spcPts val="0"/>
              </a:spcBef>
              <a:buAutoNum type="alphaLcParenR"/>
            </a:pPr>
            <a:r>
              <a:rPr lang="es-ES" sz="1500" i="0" u="none" strike="noStrike" dirty="0">
                <a:effectLst/>
                <a:latin typeface="Replica Pro" panose="020B0504020101020102"/>
              </a:rPr>
              <a:t>Los diseños y las técnicas de construcción apoyarán la </a:t>
            </a:r>
            <a:r>
              <a:rPr lang="es-ES" sz="1500" b="1" i="0" u="none" strike="noStrike" dirty="0">
                <a:effectLst/>
                <a:latin typeface="Replica Pro" panose="020B0504020101020102"/>
              </a:rPr>
              <a:t>circularidad</a:t>
            </a:r>
            <a:r>
              <a:rPr lang="es-ES" sz="1500" i="0" u="none" strike="noStrike" dirty="0">
                <a:effectLst/>
                <a:latin typeface="Replica Pro" panose="020B0504020101020102"/>
              </a:rPr>
              <a:t> ( ISO20887)</a:t>
            </a:r>
          </a:p>
          <a:p>
            <a:pPr marL="342900" indent="-342900" fontAlgn="t">
              <a:lnSpc>
                <a:spcPct val="80000"/>
              </a:lnSpc>
              <a:spcBef>
                <a:spcPts val="0"/>
              </a:spcBef>
              <a:buAutoNum type="alphaLcParenR"/>
            </a:pPr>
            <a:r>
              <a:rPr lang="es-ES" sz="1500" dirty="0">
                <a:latin typeface="Replica Pro" panose="020B0504020101020102"/>
              </a:rPr>
              <a:t>Retirar el amianto</a:t>
            </a:r>
          </a:p>
          <a:p>
            <a:pPr marL="342900" indent="-342900" fontAlgn="t">
              <a:lnSpc>
                <a:spcPct val="80000"/>
              </a:lnSpc>
              <a:spcBef>
                <a:spcPts val="0"/>
              </a:spcBef>
              <a:buAutoNum type="alphaLcParenR"/>
            </a:pPr>
            <a:r>
              <a:rPr lang="es-ES" sz="1500" i="0" u="none" strike="noStrike" dirty="0">
                <a:effectLst/>
                <a:latin typeface="Replica Pro" panose="020B0504020101020102"/>
              </a:rPr>
              <a:t>En caso de tipología colectiva que al menos el 50% de la </a:t>
            </a:r>
            <a:r>
              <a:rPr lang="es-ES" sz="1500" i="0" u="none" strike="noStrike" dirty="0" err="1">
                <a:effectLst/>
                <a:latin typeface="Replica Pro" panose="020B0504020101020102"/>
              </a:rPr>
              <a:t>S.const</a:t>
            </a:r>
            <a:r>
              <a:rPr lang="es-ES" sz="1500" dirty="0" err="1">
                <a:latin typeface="Replica Pro" panose="020B0504020101020102"/>
              </a:rPr>
              <a:t>ruida</a:t>
            </a:r>
            <a:r>
              <a:rPr lang="es-ES" sz="1500" i="0" u="none" strike="noStrike" dirty="0">
                <a:effectLst/>
                <a:latin typeface="Replica Pro" panose="020B0504020101020102"/>
              </a:rPr>
              <a:t> tenga uso residencial de vivienda. </a:t>
            </a:r>
            <a:endParaRPr lang="es-ES" sz="1500" i="0" u="none" strike="noStrike" dirty="0">
              <a:effectLst/>
              <a:latin typeface="Arial" panose="020B0604020202020204" pitchFamily="34" charset="0"/>
            </a:endParaRPr>
          </a:p>
          <a:p>
            <a:pPr marL="0" indent="0" fontAlgn="t">
              <a:lnSpc>
                <a:spcPct val="80000"/>
              </a:lnSpc>
              <a:spcBef>
                <a:spcPts val="0"/>
              </a:spcBef>
              <a:buNone/>
            </a:pPr>
            <a:endParaRPr lang="es-ES" sz="1800" i="0" u="none" strike="noStrike" dirty="0">
              <a:effectLst/>
              <a:latin typeface="Arial" panose="020B0604020202020204" pitchFamily="34" charset="0"/>
            </a:endParaRPr>
          </a:p>
          <a:p>
            <a:pPr marL="0" indent="0" fontAlgn="t">
              <a:lnSpc>
                <a:spcPct val="80000"/>
              </a:lnSpc>
              <a:spcBef>
                <a:spcPts val="0"/>
              </a:spcBef>
              <a:buNone/>
            </a:pPr>
            <a:r>
              <a:rPr lang="es-ES" sz="1700" b="1" dirty="0">
                <a:latin typeface="Replica Pro" panose="020B0504020101020102"/>
              </a:rPr>
              <a:t>Actuaciones subvencionables.</a:t>
            </a:r>
          </a:p>
          <a:p>
            <a:pPr marL="0" indent="0" fontAlgn="t">
              <a:lnSpc>
                <a:spcPct val="80000"/>
              </a:lnSpc>
              <a:spcBef>
                <a:spcPts val="0"/>
              </a:spcBef>
              <a:buNone/>
            </a:pPr>
            <a:endParaRPr lang="es-ES" sz="1600" b="1" dirty="0">
              <a:latin typeface="Replica Pro" panose="020B0504020101020102"/>
            </a:endParaRPr>
          </a:p>
          <a:p>
            <a:pPr marL="0" indent="0" fontAlgn="t">
              <a:lnSpc>
                <a:spcPct val="80000"/>
              </a:lnSpc>
              <a:spcBef>
                <a:spcPts val="0"/>
              </a:spcBef>
              <a:buNone/>
            </a:pPr>
            <a:r>
              <a:rPr lang="es-ES" sz="1500" b="1" dirty="0">
                <a:solidFill>
                  <a:srgbClr val="81C9B3"/>
                </a:solidFill>
                <a:latin typeface="Replica Pro" panose="020B0504020101020102"/>
              </a:rPr>
              <a:t>Disminución de la EPNR: mínimo 30%</a:t>
            </a:r>
          </a:p>
          <a:p>
            <a:pPr marL="0" indent="0" fontAlgn="t">
              <a:lnSpc>
                <a:spcPct val="80000"/>
              </a:lnSpc>
              <a:spcBef>
                <a:spcPts val="0"/>
              </a:spcBef>
              <a:buNone/>
            </a:pPr>
            <a:r>
              <a:rPr lang="es-ES" sz="1500" b="1" dirty="0">
                <a:solidFill>
                  <a:srgbClr val="81C9B3"/>
                </a:solidFill>
                <a:latin typeface="Replica Pro" panose="020B0504020101020102"/>
              </a:rPr>
              <a:t>Disminución de la de demanda energética anual global de calefacción y refrigeración: 	1) Zonas climáticas D y E: un 35%  2) Zonas climáticas C: un 25% </a:t>
            </a:r>
          </a:p>
          <a:p>
            <a:pPr marL="0" indent="0" fontAlgn="t">
              <a:lnSpc>
                <a:spcPct val="80000"/>
              </a:lnSpc>
              <a:spcBef>
                <a:spcPts val="0"/>
              </a:spcBef>
              <a:buNone/>
            </a:pPr>
            <a:r>
              <a:rPr lang="es-ES" sz="1500" b="1" dirty="0">
                <a:solidFill>
                  <a:srgbClr val="81C9B3"/>
                </a:solidFill>
                <a:latin typeface="Replica Pro" panose="020B0504020101020102"/>
              </a:rPr>
              <a:t>BIC </a:t>
            </a:r>
          </a:p>
          <a:p>
            <a:pPr marL="0" indent="0" fontAlgn="t">
              <a:lnSpc>
                <a:spcPct val="80000"/>
              </a:lnSpc>
              <a:spcBef>
                <a:spcPts val="0"/>
              </a:spcBef>
              <a:buNone/>
            </a:pPr>
            <a:endParaRPr lang="es-ES" sz="1500" b="1" dirty="0">
              <a:solidFill>
                <a:srgbClr val="81C9B3"/>
              </a:solidFill>
              <a:latin typeface="Replica Pro" panose="020B0504020101020102"/>
            </a:endParaRPr>
          </a:p>
          <a:p>
            <a:pPr marL="0" indent="0" fontAlgn="t">
              <a:lnSpc>
                <a:spcPct val="80000"/>
              </a:lnSpc>
              <a:spcBef>
                <a:spcPts val="0"/>
              </a:spcBef>
              <a:buNone/>
            </a:pPr>
            <a:r>
              <a:rPr lang="es-ES" sz="1500" b="1" dirty="0">
                <a:solidFill>
                  <a:srgbClr val="81C9B3"/>
                </a:solidFill>
                <a:latin typeface="Replica Pro" panose="020B0504020101020102"/>
              </a:rPr>
              <a:t>Incluye costes de gestión, honorarios profesionales, gastos de tramitación administrativa, </a:t>
            </a:r>
            <a:r>
              <a:rPr lang="es-ES" sz="1500" b="1" dirty="0" err="1">
                <a:solidFill>
                  <a:srgbClr val="81C9B3"/>
                </a:solidFill>
                <a:latin typeface="Replica Pro" panose="020B0504020101020102"/>
              </a:rPr>
              <a:t>ect</a:t>
            </a:r>
            <a:r>
              <a:rPr lang="es-ES" sz="1500" b="1" dirty="0">
                <a:solidFill>
                  <a:srgbClr val="81C9B3"/>
                </a:solidFill>
                <a:latin typeface="Replica Pro" panose="020B0504020101020102"/>
              </a:rPr>
              <a:t>.</a:t>
            </a:r>
          </a:p>
          <a:p>
            <a:pPr marL="0" indent="0" fontAlgn="t">
              <a:lnSpc>
                <a:spcPct val="80000"/>
              </a:lnSpc>
              <a:spcBef>
                <a:spcPts val="0"/>
              </a:spcBef>
              <a:buNone/>
            </a:pPr>
            <a:endParaRPr lang="es-ES" sz="1500" b="1" dirty="0">
              <a:solidFill>
                <a:srgbClr val="81C9B3"/>
              </a:solidFill>
              <a:latin typeface="Replica Pro" panose="020B0504020101020102"/>
            </a:endParaRPr>
          </a:p>
          <a:p>
            <a:pPr marL="0" indent="0" fontAlgn="t">
              <a:lnSpc>
                <a:spcPct val="80000"/>
              </a:lnSpc>
              <a:spcBef>
                <a:spcPts val="0"/>
              </a:spcBef>
              <a:buNone/>
            </a:pPr>
            <a:r>
              <a:rPr lang="es-ES" sz="1500" b="1" dirty="0">
                <a:solidFill>
                  <a:srgbClr val="81C9B3"/>
                </a:solidFill>
                <a:latin typeface="Replica Pro" panose="020B0504020101020102"/>
              </a:rPr>
              <a:t>No subvencionable los costos de licencia, tasas, impuestos y tributos, salvo IVA ( elegible cuando no pueda ser susceptible de recuperación o compensación)</a:t>
            </a:r>
          </a:p>
          <a:p>
            <a:pPr marL="0" indent="0" fontAlgn="t">
              <a:lnSpc>
                <a:spcPct val="80000"/>
              </a:lnSpc>
              <a:spcBef>
                <a:spcPts val="0"/>
              </a:spcBef>
              <a:buNone/>
            </a:pPr>
            <a:endParaRPr lang="es-ES" sz="1400" b="1" dirty="0">
              <a:solidFill>
                <a:srgbClr val="81C9B3"/>
              </a:solidFill>
              <a:latin typeface="Replica Pro" panose="020B0504020101020102"/>
            </a:endParaRPr>
          </a:p>
          <a:p>
            <a:pPr marL="0" indent="0" fontAlgn="t">
              <a:lnSpc>
                <a:spcPct val="80000"/>
              </a:lnSpc>
              <a:spcBef>
                <a:spcPts val="0"/>
              </a:spcBef>
              <a:buNone/>
            </a:pPr>
            <a:r>
              <a:rPr lang="es-ES" sz="1700" b="1" dirty="0">
                <a:latin typeface="Replica Pro" panose="020B0504020101020102"/>
              </a:rPr>
              <a:t>Cuantías</a:t>
            </a: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lnSpc>
                <a:spcPct val="80000"/>
              </a:lnSpc>
              <a:spcBef>
                <a:spcPts val="0"/>
              </a:spcBef>
              <a:buNone/>
            </a:pPr>
            <a:endParaRPr lang="es-ES" sz="1600" b="1" dirty="0">
              <a:solidFill>
                <a:srgbClr val="81C9B3"/>
              </a:solidFill>
              <a:latin typeface="Replica Pro" panose="020B0504020101020102"/>
            </a:endParaRPr>
          </a:p>
          <a:p>
            <a:pPr marL="0" indent="0" fontAlgn="t">
              <a:lnSpc>
                <a:spcPct val="80000"/>
              </a:lnSpc>
              <a:spcBef>
                <a:spcPts val="0"/>
              </a:spcBef>
              <a:buNone/>
            </a:pPr>
            <a:endParaRPr lang="es-ES" sz="1600" b="1" dirty="0">
              <a:latin typeface="Replica Pro" panose="020B0504020101020102"/>
            </a:endParaRPr>
          </a:p>
          <a:p>
            <a:pPr marL="0" indent="0" fontAlgn="t">
              <a:lnSpc>
                <a:spcPct val="80000"/>
              </a:lnSpc>
              <a:spcBef>
                <a:spcPts val="0"/>
              </a:spcBef>
              <a:buNone/>
            </a:pPr>
            <a:endParaRPr lang="es-ES" sz="1800" i="0" u="none" strike="noStrike" dirty="0">
              <a:effectLst/>
              <a:latin typeface="Arial" panose="020B0604020202020204" pitchFamily="34" charset="0"/>
            </a:endParaRPr>
          </a:p>
        </p:txBody>
      </p:sp>
      <p:sp>
        <p:nvSpPr>
          <p:cNvPr id="9" name="Marcador de texto 7">
            <a:extLst>
              <a:ext uri="{FF2B5EF4-FFF2-40B4-BE49-F238E27FC236}">
                <a16:creationId xmlns:a16="http://schemas.microsoft.com/office/drawing/2014/main" id="{895EE966-EEE9-40D6-835D-DDD5FF474994}"/>
              </a:ext>
            </a:extLst>
          </p:cNvPr>
          <p:cNvSpPr txBox="1">
            <a:spLocks/>
          </p:cNvSpPr>
          <p:nvPr/>
        </p:nvSpPr>
        <p:spPr>
          <a:xfrm>
            <a:off x="283781" y="18289"/>
            <a:ext cx="11362376" cy="915603"/>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kern="1200">
                <a:solidFill>
                  <a:schemeClr val="tx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ca-ES" sz="2400" b="1" dirty="0" err="1">
                <a:latin typeface="Replica Pro" panose="020B0504020101020102"/>
              </a:rPr>
              <a:t>Actuaciones</a:t>
            </a:r>
            <a:r>
              <a:rPr lang="ca-ES" sz="2400" b="1" dirty="0">
                <a:latin typeface="Replica Pro" panose="020B0504020101020102"/>
              </a:rPr>
              <a:t> de rehabilitación a </a:t>
            </a:r>
            <a:r>
              <a:rPr lang="ca-ES" sz="2400" b="1" dirty="0" err="1">
                <a:latin typeface="Replica Pro" panose="020B0504020101020102"/>
              </a:rPr>
              <a:t>nivel</a:t>
            </a:r>
            <a:r>
              <a:rPr lang="ca-ES" sz="2400" b="1" dirty="0">
                <a:latin typeface="Replica Pro" panose="020B0504020101020102"/>
              </a:rPr>
              <a:t> de </a:t>
            </a:r>
            <a:r>
              <a:rPr lang="ca-ES" sz="2400" b="1" dirty="0" err="1">
                <a:latin typeface="Replica Pro" panose="020B0504020101020102"/>
              </a:rPr>
              <a:t>edificio</a:t>
            </a:r>
            <a:r>
              <a:rPr lang="ca-ES" sz="2400" b="1" dirty="0">
                <a:latin typeface="Replica Pro" panose="020B0504020101020102"/>
              </a:rPr>
              <a:t>.</a:t>
            </a:r>
            <a:endParaRPr lang="es-ES" sz="2400" dirty="0">
              <a:latin typeface="Replica Pro" panose="020B0504020101020102"/>
            </a:endParaRPr>
          </a:p>
        </p:txBody>
      </p:sp>
      <p:pic>
        <p:nvPicPr>
          <p:cNvPr id="4" name="Imagen 3">
            <a:extLst>
              <a:ext uri="{FF2B5EF4-FFF2-40B4-BE49-F238E27FC236}">
                <a16:creationId xmlns:a16="http://schemas.microsoft.com/office/drawing/2014/main" id="{257D98B1-5DF6-4C94-96F0-DF86CA1A2122}"/>
              </a:ext>
            </a:extLst>
          </p:cNvPr>
          <p:cNvPicPr>
            <a:picLocks noChangeAspect="1"/>
          </p:cNvPicPr>
          <p:nvPr/>
        </p:nvPicPr>
        <p:blipFill>
          <a:blip r:embed="rId2"/>
          <a:stretch>
            <a:fillRect/>
          </a:stretch>
        </p:blipFill>
        <p:spPr>
          <a:xfrm>
            <a:off x="842653" y="3032906"/>
            <a:ext cx="5122316" cy="1742201"/>
          </a:xfrm>
          <a:prstGeom prst="rect">
            <a:avLst/>
          </a:prstGeom>
        </p:spPr>
      </p:pic>
      <p:sp>
        <p:nvSpPr>
          <p:cNvPr id="18" name="Marcador de contenido 2">
            <a:extLst>
              <a:ext uri="{FF2B5EF4-FFF2-40B4-BE49-F238E27FC236}">
                <a16:creationId xmlns:a16="http://schemas.microsoft.com/office/drawing/2014/main" id="{363A033C-C890-4B11-A8C5-72C2AB2EA42F}"/>
              </a:ext>
            </a:extLst>
          </p:cNvPr>
          <p:cNvSpPr txBox="1">
            <a:spLocks/>
          </p:cNvSpPr>
          <p:nvPr/>
        </p:nvSpPr>
        <p:spPr>
          <a:xfrm>
            <a:off x="0" y="5368244"/>
            <a:ext cx="11144692" cy="10283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r>
              <a:rPr lang="es-ES" sz="1600" b="1" dirty="0">
                <a:latin typeface="Replica Pro" panose="020B0504020101020102"/>
              </a:rPr>
              <a:t>Plazos de ejecución obras. </a:t>
            </a:r>
          </a:p>
          <a:p>
            <a:pPr marL="0" indent="0" fontAlgn="t">
              <a:lnSpc>
                <a:spcPct val="80000"/>
              </a:lnSpc>
              <a:spcBef>
                <a:spcPts val="0"/>
              </a:spcBef>
              <a:buFont typeface="Arial" panose="020B0604020202020204" pitchFamily="34" charset="0"/>
              <a:buNone/>
            </a:pPr>
            <a:r>
              <a:rPr lang="es-ES" sz="1400" dirty="0">
                <a:latin typeface="Replica Pro" panose="020B0504020101020102"/>
              </a:rPr>
              <a:t>26 meses, contados desde la fecha de concesión de la ayuda. Excepcionalmente hasta 28 meses cuando se trate de edificio o afecte a más de 40 </a:t>
            </a:r>
            <a:r>
              <a:rPr lang="es-ES" sz="1400" dirty="0" err="1">
                <a:latin typeface="Replica Pro" panose="020B0504020101020102"/>
              </a:rPr>
              <a:t>viv</a:t>
            </a:r>
            <a:r>
              <a:rPr lang="es-ES" sz="1400" dirty="0">
                <a:latin typeface="Replica Pro" panose="020B0504020101020102"/>
              </a:rPr>
              <a:t>. Nunca más de       36 meses. </a:t>
            </a:r>
          </a:p>
          <a:p>
            <a:pPr marL="0" indent="0" fontAlgn="t">
              <a:lnSpc>
                <a:spcPct val="80000"/>
              </a:lnSpc>
              <a:spcBef>
                <a:spcPts val="0"/>
              </a:spcBef>
              <a:buFont typeface="Arial" panose="020B0604020202020204" pitchFamily="34" charset="0"/>
              <a:buNone/>
            </a:pPr>
            <a:endParaRPr lang="es-ES" sz="1400" dirty="0">
              <a:latin typeface="Replica Pro" panose="020B0504020101020102"/>
            </a:endParaRPr>
          </a:p>
          <a:p>
            <a:pPr marL="0" indent="0" fontAlgn="t">
              <a:lnSpc>
                <a:spcPct val="80000"/>
              </a:lnSpc>
              <a:spcBef>
                <a:spcPts val="0"/>
              </a:spcBef>
              <a:buFont typeface="Arial" panose="020B0604020202020204" pitchFamily="34" charset="0"/>
              <a:buNone/>
            </a:pPr>
            <a:r>
              <a:rPr lang="es-ES" sz="1600" b="1" dirty="0">
                <a:latin typeface="Replica Pro" panose="020B0504020101020102"/>
              </a:rPr>
              <a:t>La fecha de comienzo de las actuaciones a partir del 1/02/2020 y deben estar finalizadas el 30/06/2026</a:t>
            </a: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sp>
        <p:nvSpPr>
          <p:cNvPr id="13" name="Marcador de contenido 2">
            <a:extLst>
              <a:ext uri="{FF2B5EF4-FFF2-40B4-BE49-F238E27FC236}">
                <a16:creationId xmlns:a16="http://schemas.microsoft.com/office/drawing/2014/main" id="{C1950763-A78C-4842-87CD-5DEE2A85C990}"/>
              </a:ext>
            </a:extLst>
          </p:cNvPr>
          <p:cNvSpPr txBox="1">
            <a:spLocks/>
          </p:cNvSpPr>
          <p:nvPr/>
        </p:nvSpPr>
        <p:spPr>
          <a:xfrm>
            <a:off x="6237890" y="3039892"/>
            <a:ext cx="5534168" cy="1742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t">
              <a:lnSpc>
                <a:spcPct val="80000"/>
              </a:lnSpc>
              <a:spcBef>
                <a:spcPts val="0"/>
              </a:spcBef>
              <a:buFont typeface="Arial" panose="020B0604020202020204" pitchFamily="34" charset="0"/>
              <a:buNone/>
            </a:pPr>
            <a:r>
              <a:rPr lang="es-ES" sz="1400" b="1" dirty="0">
                <a:latin typeface="Replica Pro" panose="020B0504020101020102"/>
              </a:rPr>
              <a:t>Amianto: </a:t>
            </a:r>
          </a:p>
          <a:p>
            <a:pPr marL="0" indent="0" algn="ctr" fontAlgn="t">
              <a:lnSpc>
                <a:spcPct val="80000"/>
              </a:lnSpc>
              <a:spcBef>
                <a:spcPts val="0"/>
              </a:spcBef>
              <a:buFont typeface="Arial" panose="020B0604020202020204" pitchFamily="34" charset="0"/>
              <a:buNone/>
            </a:pPr>
            <a:r>
              <a:rPr lang="es-ES" sz="1400" dirty="0">
                <a:latin typeface="Replica Pro" panose="020B0504020101020102"/>
              </a:rPr>
              <a:t>+1000€/</a:t>
            </a:r>
            <a:r>
              <a:rPr lang="es-ES" sz="1400" dirty="0" err="1">
                <a:latin typeface="Replica Pro" panose="020B0504020101020102"/>
              </a:rPr>
              <a:t>viv</a:t>
            </a:r>
            <a:r>
              <a:rPr lang="es-ES" sz="1400" dirty="0">
                <a:latin typeface="Replica Pro" panose="020B0504020101020102"/>
              </a:rPr>
              <a:t> </a:t>
            </a:r>
          </a:p>
          <a:p>
            <a:pPr marL="0" indent="0" algn="ctr" fontAlgn="t">
              <a:lnSpc>
                <a:spcPct val="80000"/>
              </a:lnSpc>
              <a:spcBef>
                <a:spcPts val="0"/>
              </a:spcBef>
              <a:buFont typeface="Arial" panose="020B0604020202020204" pitchFamily="34" charset="0"/>
              <a:buNone/>
            </a:pPr>
            <a:r>
              <a:rPr lang="es-ES" sz="1400" dirty="0" err="1">
                <a:latin typeface="Replica Pro" panose="020B0504020101020102"/>
              </a:rPr>
              <a:t>Maximo</a:t>
            </a:r>
            <a:r>
              <a:rPr lang="es-ES" sz="1400" dirty="0">
                <a:latin typeface="Replica Pro" panose="020B0504020101020102"/>
              </a:rPr>
              <a:t> 12.000€/ edificio</a:t>
            </a:r>
            <a:endParaRPr lang="es-ES" sz="1400" b="1" dirty="0">
              <a:solidFill>
                <a:srgbClr val="81C9B3"/>
              </a:solidFill>
              <a:latin typeface="Replica Pro" panose="020B0504020101020102"/>
            </a:endParaRPr>
          </a:p>
          <a:p>
            <a:pPr marL="0" indent="0" algn="ctr" fontAlgn="t">
              <a:lnSpc>
                <a:spcPct val="80000"/>
              </a:lnSpc>
              <a:spcBef>
                <a:spcPts val="0"/>
              </a:spcBef>
              <a:buFont typeface="Arial" panose="020B0604020202020204" pitchFamily="34" charset="0"/>
              <a:buNone/>
            </a:pPr>
            <a:endParaRPr lang="es-ES" sz="1400" b="1" dirty="0">
              <a:solidFill>
                <a:srgbClr val="81C9B3"/>
              </a:solidFill>
              <a:latin typeface="Replica Pro" panose="020B0504020101020102"/>
            </a:endParaRPr>
          </a:p>
          <a:p>
            <a:pPr marL="0" indent="0" algn="ctr" fontAlgn="t">
              <a:lnSpc>
                <a:spcPct val="80000"/>
              </a:lnSpc>
              <a:spcBef>
                <a:spcPts val="0"/>
              </a:spcBef>
              <a:buNone/>
            </a:pPr>
            <a:r>
              <a:rPr lang="es-ES" sz="1400" b="1" dirty="0">
                <a:latin typeface="Replica Pro" panose="020B0504020101020102"/>
              </a:rPr>
              <a:t>Vulnerables: </a:t>
            </a:r>
          </a:p>
          <a:p>
            <a:pPr marL="0" indent="0" algn="ctr" fontAlgn="t">
              <a:lnSpc>
                <a:spcPct val="80000"/>
              </a:lnSpc>
              <a:spcBef>
                <a:spcPts val="0"/>
              </a:spcBef>
              <a:buNone/>
            </a:pPr>
            <a:r>
              <a:rPr lang="es-ES" sz="1400" dirty="0">
                <a:latin typeface="Replica Pro" panose="020B0504020101020102"/>
              </a:rPr>
              <a:t>Hasta el 100% de la inversión</a:t>
            </a:r>
          </a:p>
          <a:p>
            <a:pPr marL="0" indent="0" fontAlgn="t">
              <a:lnSpc>
                <a:spcPct val="80000"/>
              </a:lnSpc>
              <a:spcBef>
                <a:spcPts val="0"/>
              </a:spcBef>
              <a:buNone/>
            </a:pPr>
            <a:endParaRPr lang="es-ES" sz="1400" dirty="0">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pic>
        <p:nvPicPr>
          <p:cNvPr id="14" name="Imagen 13">
            <a:extLst>
              <a:ext uri="{FF2B5EF4-FFF2-40B4-BE49-F238E27FC236}">
                <a16:creationId xmlns:a16="http://schemas.microsoft.com/office/drawing/2014/main" id="{9BE91696-93B5-8187-2536-5BD34664F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04746" y="6283128"/>
            <a:ext cx="1387254" cy="541548"/>
          </a:xfrm>
          <a:prstGeom prst="rect">
            <a:avLst/>
          </a:prstGeom>
        </p:spPr>
      </p:pic>
      <p:pic>
        <p:nvPicPr>
          <p:cNvPr id="15" name="Imagen 14">
            <a:extLst>
              <a:ext uri="{FF2B5EF4-FFF2-40B4-BE49-F238E27FC236}">
                <a16:creationId xmlns:a16="http://schemas.microsoft.com/office/drawing/2014/main" id="{7D1C76D1-3CC4-BB6E-3A62-AD82A7434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3266" y="6340256"/>
            <a:ext cx="2377445" cy="649225"/>
          </a:xfrm>
          <a:prstGeom prst="rect">
            <a:avLst/>
          </a:prstGeom>
        </p:spPr>
      </p:pic>
      <p:sp>
        <p:nvSpPr>
          <p:cNvPr id="10" name="Marcador de contenido 2">
            <a:extLst>
              <a:ext uri="{FF2B5EF4-FFF2-40B4-BE49-F238E27FC236}">
                <a16:creationId xmlns:a16="http://schemas.microsoft.com/office/drawing/2014/main" id="{012C1CBD-40C8-9FAF-76BD-294033439A32}"/>
              </a:ext>
            </a:extLst>
          </p:cNvPr>
          <p:cNvSpPr txBox="1">
            <a:spLocks/>
          </p:cNvSpPr>
          <p:nvPr/>
        </p:nvSpPr>
        <p:spPr>
          <a:xfrm>
            <a:off x="24803" y="4823509"/>
            <a:ext cx="12181012" cy="6010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t">
              <a:lnSpc>
                <a:spcPct val="80000"/>
              </a:lnSpc>
              <a:spcBef>
                <a:spcPts val="0"/>
              </a:spcBef>
              <a:buFont typeface="Arial" panose="020B0604020202020204" pitchFamily="34" charset="0"/>
              <a:buNone/>
            </a:pPr>
            <a:endParaRPr lang="es-ES" sz="14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r>
              <a:rPr lang="es-ES" sz="1400" b="1" dirty="0">
                <a:solidFill>
                  <a:srgbClr val="81C9B3"/>
                </a:solidFill>
                <a:latin typeface="Replica Pro" panose="020B0504020101020102"/>
              </a:rPr>
              <a:t>Cuando el proyecto haya recibido ayuda para su redacción, se descontará de la cuantía.</a:t>
            </a:r>
          </a:p>
          <a:p>
            <a:pPr marL="0" indent="0" fontAlgn="t">
              <a:lnSpc>
                <a:spcPct val="80000"/>
              </a:lnSpc>
              <a:spcBef>
                <a:spcPts val="0"/>
              </a:spcBef>
              <a:buFont typeface="Arial" panose="020B0604020202020204" pitchFamily="34" charset="0"/>
              <a:buNone/>
            </a:pPr>
            <a:r>
              <a:rPr lang="es-ES" sz="1400" b="1" dirty="0">
                <a:solidFill>
                  <a:srgbClr val="81C9B3"/>
                </a:solidFill>
                <a:latin typeface="Replica Pro" panose="020B0504020101020102"/>
              </a:rPr>
              <a:t>Compatible con (vivienda)</a:t>
            </a:r>
            <a:endParaRPr lang="es-ES" sz="14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solidFill>
                <a:srgbClr val="81C9B3"/>
              </a:solidFill>
              <a:latin typeface="Replica Pro" panose="020B0504020101020102"/>
            </a:endParaRPr>
          </a:p>
          <a:p>
            <a:pPr marL="0" indent="0" fontAlgn="t">
              <a:lnSpc>
                <a:spcPct val="80000"/>
              </a:lnSpc>
              <a:spcBef>
                <a:spcPts val="0"/>
              </a:spcBef>
              <a:buFont typeface="Arial" panose="020B0604020202020204" pitchFamily="34" charset="0"/>
              <a:buNone/>
            </a:pPr>
            <a:endParaRPr lang="es-ES" sz="1600" b="1" dirty="0">
              <a:latin typeface="Replica Pro" panose="020B0504020101020102"/>
            </a:endParaRPr>
          </a:p>
          <a:p>
            <a:pPr marL="0" indent="0" fontAlgn="t">
              <a:lnSpc>
                <a:spcPct val="80000"/>
              </a:lnSpc>
              <a:spcBef>
                <a:spcPts val="0"/>
              </a:spcBef>
              <a:buFont typeface="Arial" panose="020B0604020202020204" pitchFamily="34" charset="0"/>
              <a:buNone/>
            </a:pPr>
            <a:endParaRPr lang="es-ES" sz="1800" dirty="0">
              <a:latin typeface="Arial" panose="020B0604020202020204" pitchFamily="34" charset="0"/>
            </a:endParaRPr>
          </a:p>
        </p:txBody>
      </p:sp>
    </p:spTree>
    <p:extLst>
      <p:ext uri="{BB962C8B-B14F-4D97-AF65-F5344CB8AC3E}">
        <p14:creationId xmlns:p14="http://schemas.microsoft.com/office/powerpoint/2010/main" val="22744429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3349</TotalTime>
  <Words>2429</Words>
  <Application>Microsoft Office PowerPoint</Application>
  <PresentationFormat>Panorámica</PresentationFormat>
  <Paragraphs>312</Paragraphs>
  <Slides>22</Slides>
  <Notes>0</Notes>
  <HiddenSlides>1</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Replica Pro</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Estado GENERAL DE LAS AYUDAS  Detalle sobre EL RD 853/2021 Y  ORDEN AUTONÓMICA</dc:title>
  <dc:creator>despacho1</dc:creator>
  <cp:lastModifiedBy>rehabilitacion</cp:lastModifiedBy>
  <cp:revision>85</cp:revision>
  <dcterms:created xsi:type="dcterms:W3CDTF">2022-04-11T07:44:41Z</dcterms:created>
  <dcterms:modified xsi:type="dcterms:W3CDTF">2022-06-30T07:08:08Z</dcterms:modified>
</cp:coreProperties>
</file>