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77" r:id="rId4"/>
    <p:sldId id="258" r:id="rId5"/>
    <p:sldId id="259" r:id="rId6"/>
    <p:sldId id="284" r:id="rId7"/>
    <p:sldId id="278" r:id="rId8"/>
    <p:sldId id="274" r:id="rId9"/>
    <p:sldId id="275" r:id="rId10"/>
    <p:sldId id="276" r:id="rId11"/>
    <p:sldId id="279" r:id="rId12"/>
    <p:sldId id="273" r:id="rId13"/>
    <p:sldId id="280" r:id="rId14"/>
    <p:sldId id="281" r:id="rId15"/>
    <p:sldId id="282" r:id="rId16"/>
    <p:sldId id="306" r:id="rId17"/>
    <p:sldId id="307" r:id="rId18"/>
    <p:sldId id="260" r:id="rId19"/>
    <p:sldId id="261" r:id="rId20"/>
    <p:sldId id="262" r:id="rId21"/>
    <p:sldId id="263" r:id="rId22"/>
    <p:sldId id="270" r:id="rId23"/>
    <p:sldId id="264" r:id="rId24"/>
    <p:sldId id="271" r:id="rId25"/>
    <p:sldId id="266" r:id="rId26"/>
    <p:sldId id="265" r:id="rId27"/>
    <p:sldId id="269" r:id="rId28"/>
    <p:sldId id="268" r:id="rId29"/>
    <p:sldId id="272" r:id="rId30"/>
    <p:sldId id="285" r:id="rId31"/>
    <p:sldId id="286" r:id="rId32"/>
    <p:sldId id="287" r:id="rId33"/>
    <p:sldId id="290" r:id="rId34"/>
    <p:sldId id="288" r:id="rId35"/>
    <p:sldId id="289" r:id="rId36"/>
    <p:sldId id="305" r:id="rId37"/>
    <p:sldId id="292" r:id="rId38"/>
    <p:sldId id="291" r:id="rId39"/>
    <p:sldId id="293" r:id="rId40"/>
    <p:sldId id="294" r:id="rId41"/>
    <p:sldId id="295" r:id="rId42"/>
    <p:sldId id="296" r:id="rId43"/>
    <p:sldId id="298" r:id="rId44"/>
    <p:sldId id="299" r:id="rId45"/>
    <p:sldId id="297" r:id="rId46"/>
    <p:sldId id="300" r:id="rId47"/>
    <p:sldId id="301" r:id="rId48"/>
    <p:sldId id="302" r:id="rId49"/>
    <p:sldId id="303" r:id="rId50"/>
    <p:sldId id="304" r:id="rId5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o Gutiérrez" initials="FGG" lastIdx="1" clrIdx="0">
    <p:extLst>
      <p:ext uri="{19B8F6BF-5375-455C-9EA6-DF929625EA0E}">
        <p15:presenceInfo xmlns:p15="http://schemas.microsoft.com/office/powerpoint/2012/main" userId="Fernando Gutiérr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3EFB0-748D-BF05-34A8-1DAD52854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56E8C4-9567-648E-DE23-AC004DD0F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5CBE94-CB56-2EE1-0DF0-401851187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B9B3-1C99-486C-B823-70AD890F8DCD}" type="datetimeFigureOut">
              <a:rPr lang="es-ES" smtClean="0"/>
              <a:t>29/06/2022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01EECF-F602-2EBB-4A56-544FA1020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BF9D4-E5F2-07AB-96D8-E2F55120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E58F-5673-4324-8E1E-6BE918861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130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E69F2-2DF2-C0B4-A405-5429A8E8A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60D110-CF8B-FFC1-305D-0ECF2CC4B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CF2490-2B47-942B-EF0D-119A9797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B9B3-1C99-486C-B823-70AD890F8DCD}" type="datetimeFigureOut">
              <a:rPr lang="es-ES" smtClean="0"/>
              <a:t>29/06/2022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5C1DFE-0E53-545F-2DD8-4FB288B8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3B82C1-D49D-BE8A-C50D-CE9AEA31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E58F-5673-4324-8E1E-6BE918861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93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AA6F3B4-BA43-1881-3B55-64D84A806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011815-B65B-5D21-0338-765880D2A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8719DD-521D-B6DA-59A5-2D07C534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B9B3-1C99-486C-B823-70AD890F8DCD}" type="datetimeFigureOut">
              <a:rPr lang="es-ES" smtClean="0"/>
              <a:t>29/06/2022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0F57DF-599E-FADF-4E8D-1AB9CE8B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222F66-D868-C600-E6D0-23665EC8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E58F-5673-4324-8E1E-6BE918861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74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28BE7-65B0-19AB-BC68-52904750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5676D4-3D9F-2B2C-82F4-17D18009F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7E238C-1901-FCB2-926A-5DB44E6E6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B9B3-1C99-486C-B823-70AD890F8DCD}" type="datetimeFigureOut">
              <a:rPr lang="es-ES" smtClean="0"/>
              <a:t>29/06/2022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D72167-B927-1C55-6773-272525776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9F9DA4-A13E-49B0-F6C9-DC5FBB03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E58F-5673-4324-8E1E-6BE918861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722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E86EB7-9F71-4227-90E9-03378D3D1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A45794-B1D9-7859-35E3-AAB7E96D3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B55EDB-E535-32FF-6560-C0C53954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B9B3-1C99-486C-B823-70AD890F8DCD}" type="datetimeFigureOut">
              <a:rPr lang="es-ES" smtClean="0"/>
              <a:t>29/06/2022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3C1AFF-2829-F277-A69A-413750F0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8201BB-B371-0C2C-9321-A33EC23F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E58F-5673-4324-8E1E-6BE918861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2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6BCFB-3E8D-1C63-EF9D-B13F4049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20FEE-F507-EAE4-6F6D-18E69589B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2BE814-3DDA-E1D8-270A-589410321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A6A269-A695-F536-F3F0-C1DECFBE3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B9B3-1C99-486C-B823-70AD890F8DCD}" type="datetimeFigureOut">
              <a:rPr lang="es-ES" smtClean="0"/>
              <a:t>29/06/2022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AA11DB-03D4-1B7B-1251-2B3221B8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71309A-C975-C5D4-E3DE-5DFD6A8AF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E58F-5673-4324-8E1E-6BE918861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37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5984E-028B-5B11-D9AE-EBDE3BE9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CC6859-4EE0-CD1C-539F-D7AA8F36E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53B8F8-E916-1932-FA41-F327D2E18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788C30-CDC8-7D05-6CDE-DBBF04043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8E352C-1835-E6C3-11A8-9CA765526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E14A82C-5B6D-DECE-2947-0EF7EE03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B9B3-1C99-486C-B823-70AD890F8DCD}" type="datetimeFigureOut">
              <a:rPr lang="es-ES" smtClean="0"/>
              <a:t>29/06/2022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24040E4-7A3B-7A57-B964-EF251E87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9410-7307-6513-45BF-AE108C97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E58F-5673-4324-8E1E-6BE918861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02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5E7CA-0676-9BFD-DA04-E563D3D4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D1C327-5EE6-0F23-DA4C-B9156641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B9B3-1C99-486C-B823-70AD890F8DCD}" type="datetimeFigureOut">
              <a:rPr lang="es-ES" smtClean="0"/>
              <a:t>29/06/2022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18A872-FB74-E920-3879-2C4E3C7A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747A40-2C58-472D-16BA-854CA2E4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E58F-5673-4324-8E1E-6BE918861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833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594E8E-67A0-E76A-CD24-A2655D34A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B9B3-1C99-486C-B823-70AD890F8DCD}" type="datetimeFigureOut">
              <a:rPr lang="es-ES" smtClean="0"/>
              <a:t>29/06/2022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C8062C-61A7-CB6B-7FE3-55109970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3A2938-AC95-3984-2C62-1415B160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E58F-5673-4324-8E1E-6BE918861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640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E1522-CAF7-5BBE-F973-3271AF928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E4BEE2-CF3E-A16C-2C29-5C61F9CE5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CC86F2-B00A-9A8B-6407-E9986511C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C563B4-351E-1545-7EC7-18216DFA1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B9B3-1C99-486C-B823-70AD890F8DCD}" type="datetimeFigureOut">
              <a:rPr lang="es-ES" smtClean="0"/>
              <a:t>29/06/2022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C8A807-C81F-0365-100A-4ABC286BE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F6C714-4A5F-60F3-4D00-D685890C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E58F-5673-4324-8E1E-6BE918861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041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97D8C-4B37-6CCA-C0D2-62D476B8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D3FC91-869B-398D-F70D-F1D889531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88D861-982B-CA5A-00B6-5A719F9BF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695826-5A40-B959-BD3B-1E62C1DD8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B9B3-1C99-486C-B823-70AD890F8DCD}" type="datetimeFigureOut">
              <a:rPr lang="es-ES" smtClean="0"/>
              <a:t>29/06/2022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8B27DF-024A-291E-1DFC-879659BEC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CCC6F8-9724-B83B-0C30-0B56F23D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E58F-5673-4324-8E1E-6BE918861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13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644155-D120-03B1-4782-0E9C5E20C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CB084-0987-CE93-6BBE-624381800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3032C5-6BC5-BECB-4ECA-26C4E6743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DB9B3-1C99-486C-B823-70AD890F8DCD}" type="datetimeFigureOut">
              <a:rPr lang="es-ES" smtClean="0"/>
              <a:t>29/06/2022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AE092C-FB47-1431-B595-02F6CB22E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C02DFF-3564-ADFE-CAE3-1818A60D9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E58F-5673-4324-8E1E-6BE918861F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15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hyperlink" Target="https://www.google.com/maps/d/viewer?hl=es&amp;mid=1oKE6t9cL1iWKdGRD2JSWL3WtULaBZixQ&amp;ll=36.778341182240574%2C-4.706724897727119&amp;z=10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3.jpg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4.jpg"/><Relationship Id="rId4" Type="http://schemas.openxmlformats.org/officeDocument/2006/relationships/image" Target="../media/image2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4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4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67505" y="2957877"/>
            <a:ext cx="6904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1F0F27-1FE1-23B9-8BD4-2A570B2E8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97" y="1416971"/>
            <a:ext cx="6979447" cy="12003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BFAB3C0-E6EC-B876-2CC6-1E1FBD919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424" y="6013617"/>
            <a:ext cx="632483" cy="46641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5C0D82-565F-3D3E-017D-A60616E3B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094" y="5977255"/>
            <a:ext cx="1287943" cy="50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0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D9EF6B24-4047-A63A-3A21-BF1A9CD9622C}"/>
              </a:ext>
            </a:extLst>
          </p:cNvPr>
          <p:cNvGrpSpPr/>
          <p:nvPr/>
        </p:nvGrpSpPr>
        <p:grpSpPr>
          <a:xfrm>
            <a:off x="917509" y="1716833"/>
            <a:ext cx="9662121" cy="507482"/>
            <a:chOff x="917509" y="1716833"/>
            <a:chExt cx="9662121" cy="50748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87EC826-A8CC-FC08-E500-6A7825304B82}"/>
                </a:ext>
              </a:extLst>
            </p:cNvPr>
            <p:cNvSpPr/>
            <p:nvPr/>
          </p:nvSpPr>
          <p:spPr>
            <a:xfrm>
              <a:off x="5887616" y="1716833"/>
              <a:ext cx="4692014" cy="25849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444A3FB-E2EF-FED9-E19C-0AD873A38D63}"/>
                </a:ext>
              </a:extLst>
            </p:cNvPr>
            <p:cNvSpPr/>
            <p:nvPr/>
          </p:nvSpPr>
          <p:spPr>
            <a:xfrm>
              <a:off x="917509" y="1975326"/>
              <a:ext cx="7302759" cy="248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408134"/>
            <a:ext cx="9739619" cy="113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subvencionables las actuaciones de mejora o rehabilitación de edificios de uso predominante residencial para vivienda siempre que se obtenga una reducción de al menos un 30% en el indicador de consumo de energía primaria no renovable, referida a la certificación energética.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02C8F6-587A-A8CA-0F68-92F0063E8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5BA9A1E-77C7-F37F-3D7B-1614EBF86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0B42A15-BCA9-517A-4896-DA9BCD03B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FFE10E-BDF7-4E53-D78D-EBF349BF6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9" y="3352148"/>
            <a:ext cx="9653711" cy="203605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89045CB-F13C-BDD2-2072-21FE17A0A890}"/>
              </a:ext>
            </a:extLst>
          </p:cNvPr>
          <p:cNvSpPr txBox="1"/>
          <p:nvPr/>
        </p:nvSpPr>
        <p:spPr>
          <a:xfrm>
            <a:off x="840011" y="2425592"/>
            <a:ext cx="971243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El análisis del edificio existente marcará las líneas a seguir como estrategia para cumplir los objetivos para poder optar a las ayudas. Algunas pueden ser muy evidentes, pero siempre será necesario cuantificar el consumo previo a las mejoras propuesta para poder justificar la reducción del 30% de consumo de energía primaria no renovable.</a:t>
            </a:r>
          </a:p>
          <a:p>
            <a:pPr algn="just"/>
            <a:endParaRPr lang="es-E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El conocimiento del comportamiento energético del edificio permitirá conocer dónde existe más margen de mejora: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2BDEF7C-B449-BD5A-C44D-1A927BF0B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9" y="3352148"/>
            <a:ext cx="9653711" cy="2036056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2433DCA8-96B9-E487-40B6-06921ECA0F9A}"/>
              </a:ext>
            </a:extLst>
          </p:cNvPr>
          <p:cNvSpPr/>
          <p:nvPr/>
        </p:nvSpPr>
        <p:spPr>
          <a:xfrm>
            <a:off x="943813" y="4635800"/>
            <a:ext cx="9582150" cy="2548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BDCB491-8771-D714-DE27-8FD0255F10B0}"/>
              </a:ext>
            </a:extLst>
          </p:cNvPr>
          <p:cNvSpPr txBox="1"/>
          <p:nvPr/>
        </p:nvSpPr>
        <p:spPr>
          <a:xfrm>
            <a:off x="909104" y="6648863"/>
            <a:ext cx="3064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397029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D9EF6B24-4047-A63A-3A21-BF1A9CD9622C}"/>
              </a:ext>
            </a:extLst>
          </p:cNvPr>
          <p:cNvGrpSpPr/>
          <p:nvPr/>
        </p:nvGrpSpPr>
        <p:grpSpPr>
          <a:xfrm>
            <a:off x="917509" y="1716833"/>
            <a:ext cx="9662121" cy="507482"/>
            <a:chOff x="917509" y="1716833"/>
            <a:chExt cx="9662121" cy="50748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87EC826-A8CC-FC08-E500-6A7825304B82}"/>
                </a:ext>
              </a:extLst>
            </p:cNvPr>
            <p:cNvSpPr/>
            <p:nvPr/>
          </p:nvSpPr>
          <p:spPr>
            <a:xfrm>
              <a:off x="5887616" y="1716833"/>
              <a:ext cx="4692014" cy="25849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444A3FB-E2EF-FED9-E19C-0AD873A38D63}"/>
                </a:ext>
              </a:extLst>
            </p:cNvPr>
            <p:cNvSpPr/>
            <p:nvPr/>
          </p:nvSpPr>
          <p:spPr>
            <a:xfrm>
              <a:off x="917509" y="1975326"/>
              <a:ext cx="7302759" cy="248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408134"/>
            <a:ext cx="9739619" cy="2977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subvencionables las actuaciones de mejora o rehabilitación de edificios de uso predominante residencial para vivienda siempre que se obtenga una reducción de al menos un 30% en el indicador de consumo de energía primaria no renovable, referida a la certificación energética.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Además de lo previsto en el punto 1, en edificios situados en las zonas climáticas C, D y E, según la clasificación climática del Código Técnico de la Edificación, deberá asimismo conseguirse una reducción de la demanda energética anual global de calefacción y refrigeración de la vivienda unifamiliar o del edificio, según corresponda, referida a la calificación energética, de al menos: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Zonas climáticas D y E: un 35%.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climática C: un 25%.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3414739-FF7F-7C18-E575-6F06DD4C0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6CF9F9-DCF9-2B29-EF93-5E733FBDB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7470307-B102-F1AA-8D5C-6F39B0F34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731DB0F-A8DC-52EE-CF7C-F5FCC832B287}"/>
              </a:ext>
            </a:extLst>
          </p:cNvPr>
          <p:cNvSpPr txBox="1"/>
          <p:nvPr/>
        </p:nvSpPr>
        <p:spPr>
          <a:xfrm>
            <a:off x="909104" y="6648863"/>
            <a:ext cx="6000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191116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D9EF6B24-4047-A63A-3A21-BF1A9CD9622C}"/>
              </a:ext>
            </a:extLst>
          </p:cNvPr>
          <p:cNvGrpSpPr/>
          <p:nvPr/>
        </p:nvGrpSpPr>
        <p:grpSpPr>
          <a:xfrm>
            <a:off x="917509" y="1716833"/>
            <a:ext cx="9662121" cy="507482"/>
            <a:chOff x="917509" y="1716833"/>
            <a:chExt cx="9662121" cy="50748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87EC826-A8CC-FC08-E500-6A7825304B82}"/>
                </a:ext>
              </a:extLst>
            </p:cNvPr>
            <p:cNvSpPr/>
            <p:nvPr/>
          </p:nvSpPr>
          <p:spPr>
            <a:xfrm>
              <a:off x="5887616" y="1716833"/>
              <a:ext cx="4692014" cy="25849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444A3FB-E2EF-FED9-E19C-0AD873A38D63}"/>
                </a:ext>
              </a:extLst>
            </p:cNvPr>
            <p:cNvSpPr/>
            <p:nvPr/>
          </p:nvSpPr>
          <p:spPr>
            <a:xfrm>
              <a:off x="917509" y="1975326"/>
              <a:ext cx="7302759" cy="248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408134"/>
            <a:ext cx="9739619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subvencionables las actuaciones de mejora o rehabilitación de edificios de uso predominante residencial para vivienda siempre que se obtenga una reducción de al menos un 30% en el indicador de consumo de energía primaria no renovable, referida a la certificación energética.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3414739-FF7F-7C18-E575-6F06DD4C0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6CF9F9-DCF9-2B29-EF93-5E733FBDB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7470307-B102-F1AA-8D5C-6F39B0F34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805BD3DD-4EBE-9F2C-0E36-D8064FF0417C}"/>
              </a:ext>
            </a:extLst>
          </p:cNvPr>
          <p:cNvSpPr/>
          <p:nvPr/>
        </p:nvSpPr>
        <p:spPr>
          <a:xfrm>
            <a:off x="1092691" y="2369993"/>
            <a:ext cx="2997485" cy="3079833"/>
          </a:xfrm>
          <a:prstGeom prst="roundRect">
            <a:avLst>
              <a:gd name="adj" fmla="val 657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34CACD96-6763-D113-39A7-88765E0D391A}"/>
              </a:ext>
            </a:extLst>
          </p:cNvPr>
          <p:cNvSpPr/>
          <p:nvPr/>
        </p:nvSpPr>
        <p:spPr>
          <a:xfrm>
            <a:off x="4388873" y="2369993"/>
            <a:ext cx="2997485" cy="3079833"/>
          </a:xfrm>
          <a:prstGeom prst="roundRect">
            <a:avLst>
              <a:gd name="adj" fmla="val 657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523DEE1B-F789-5D64-BE28-C39D5D151CA0}"/>
              </a:ext>
            </a:extLst>
          </p:cNvPr>
          <p:cNvSpPr/>
          <p:nvPr/>
        </p:nvSpPr>
        <p:spPr>
          <a:xfrm>
            <a:off x="7689758" y="2369994"/>
            <a:ext cx="2997485" cy="3079831"/>
          </a:xfrm>
          <a:prstGeom prst="roundRect">
            <a:avLst>
              <a:gd name="adj" fmla="val 657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071D2F6-633A-4AAA-64DF-9EC014018096}"/>
              </a:ext>
            </a:extLst>
          </p:cNvPr>
          <p:cNvSpPr txBox="1"/>
          <p:nvPr/>
        </p:nvSpPr>
        <p:spPr>
          <a:xfrm>
            <a:off x="1219315" y="2498189"/>
            <a:ext cx="2768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REDUCIR LA DEMANDA ENERGÉTICA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6FB0977-980C-5153-74E7-417FFBFD7B3A}"/>
              </a:ext>
            </a:extLst>
          </p:cNvPr>
          <p:cNvSpPr txBox="1"/>
          <p:nvPr/>
        </p:nvSpPr>
        <p:spPr>
          <a:xfrm>
            <a:off x="4494673" y="2493748"/>
            <a:ext cx="27858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MEJORAR EL RENDIMIENTO DE LAS</a:t>
            </a:r>
          </a:p>
          <a:p>
            <a:pPr algn="ctr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INSTALACIONES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982E1A0-9F02-4208-E6A2-BCE4626DE7F5}"/>
              </a:ext>
            </a:extLst>
          </p:cNvPr>
          <p:cNvSpPr txBox="1"/>
          <p:nvPr/>
        </p:nvSpPr>
        <p:spPr>
          <a:xfrm>
            <a:off x="7740874" y="2491790"/>
            <a:ext cx="29463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INCORPORAR ENERGÍAS RENOVABLES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45F4D0D-FA30-DD21-BB4A-45CF8425B8B8}"/>
              </a:ext>
            </a:extLst>
          </p:cNvPr>
          <p:cNvSpPr txBox="1"/>
          <p:nvPr/>
        </p:nvSpPr>
        <p:spPr>
          <a:xfrm>
            <a:off x="1219315" y="2887995"/>
            <a:ext cx="2768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Aumentar aislamientos térmicos en fachas, cubiertas y/o suelos. También en elementos separadores con espacios no habitables como garajes, trasteros… 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CF3609A-73B0-FD65-BA90-942A0307F7E1}"/>
              </a:ext>
            </a:extLst>
          </p:cNvPr>
          <p:cNvSpPr txBox="1"/>
          <p:nvPr/>
        </p:nvSpPr>
        <p:spPr>
          <a:xfrm>
            <a:off x="1219315" y="3803519"/>
            <a:ext cx="2768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Sustituir carpinterías por otras con vidrios y marcos con mejores prestaciones.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8516842-7B93-D8B8-98AE-B3EC9555F8A9}"/>
              </a:ext>
            </a:extLst>
          </p:cNvPr>
          <p:cNvSpPr txBox="1"/>
          <p:nvPr/>
        </p:nvSpPr>
        <p:spPr>
          <a:xfrm>
            <a:off x="1207078" y="4379543"/>
            <a:ext cx="27687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Proteger huecos del soleamiento directo en meses de verano.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2D3ACF7-8EA0-FACB-E198-DA01AD147519}"/>
              </a:ext>
            </a:extLst>
          </p:cNvPr>
          <p:cNvSpPr txBox="1"/>
          <p:nvPr/>
        </p:nvSpPr>
        <p:spPr>
          <a:xfrm>
            <a:off x="1204727" y="4810430"/>
            <a:ext cx="27687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Disminuir la permeabilidad del edificio.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CB5EC04-EEC7-8307-D126-A67099672651}"/>
              </a:ext>
            </a:extLst>
          </p:cNvPr>
          <p:cNvSpPr txBox="1"/>
          <p:nvPr/>
        </p:nvSpPr>
        <p:spPr>
          <a:xfrm>
            <a:off x="4388871" y="2924635"/>
            <a:ext cx="2891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Sustituir equipos de calefacción, refrigeración y ACS por otros de menor consumo o mayor rendimiento, que cubran las necesidades energéticas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3160C0D-2FC3-B1E8-C083-7912AC4EA513}"/>
              </a:ext>
            </a:extLst>
          </p:cNvPr>
          <p:cNvSpPr txBox="1"/>
          <p:nvPr/>
        </p:nvSpPr>
        <p:spPr>
          <a:xfrm>
            <a:off x="4388870" y="3858156"/>
            <a:ext cx="28916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Incorporar sistemas con recuperación de calor en instalaciones de ventilación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372FD26-675F-E53C-F6D3-B8FFC6302194}"/>
              </a:ext>
            </a:extLst>
          </p:cNvPr>
          <p:cNvSpPr txBox="1"/>
          <p:nvPr/>
        </p:nvSpPr>
        <p:spPr>
          <a:xfrm>
            <a:off x="4388870" y="4412798"/>
            <a:ext cx="28916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Aprovechar el calor residual de las instalaciones térmicas para el apoyo en el calentamiento del ACS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3C18061-57D0-1C59-40AD-3C963773F7C2}"/>
              </a:ext>
            </a:extLst>
          </p:cNvPr>
          <p:cNvSpPr txBox="1"/>
          <p:nvPr/>
        </p:nvSpPr>
        <p:spPr>
          <a:xfrm>
            <a:off x="7740874" y="2857745"/>
            <a:ext cx="28916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Proyectar sistemas de generación de ACS mediante energías renovables (solar térmica, aerotermia, geotermia…)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04B4D59D-EEC2-74DA-E624-A79BE5FACEF2}"/>
              </a:ext>
            </a:extLst>
          </p:cNvPr>
          <p:cNvSpPr txBox="1"/>
          <p:nvPr/>
        </p:nvSpPr>
        <p:spPr>
          <a:xfrm>
            <a:off x="7740874" y="3634241"/>
            <a:ext cx="2891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Generar electricidad en el propio edificio para el autoconsumo (fotovoltaica, </a:t>
            </a:r>
            <a:r>
              <a:rPr lang="es-E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microeólica</a:t>
            </a: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27A22992-6759-0459-ABE0-D354C52B4385}"/>
              </a:ext>
            </a:extLst>
          </p:cNvPr>
          <p:cNvSpPr txBox="1"/>
          <p:nvPr/>
        </p:nvSpPr>
        <p:spPr>
          <a:xfrm>
            <a:off x="1204727" y="5148984"/>
            <a:ext cx="2768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Eliminar puentes térmicos.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6EE2163E-A9E7-D4FD-2056-DF61D06C3CA5}"/>
              </a:ext>
            </a:extLst>
          </p:cNvPr>
          <p:cNvSpPr txBox="1"/>
          <p:nvPr/>
        </p:nvSpPr>
        <p:spPr>
          <a:xfrm>
            <a:off x="7740874" y="4196768"/>
            <a:ext cx="2891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Cuando sea posible, utilizar la biomasa o el biodiesel en nuevos sistemas de generación de ACS,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4725AEF-8AAE-3528-6A16-B7C254707419}"/>
              </a:ext>
            </a:extLst>
          </p:cNvPr>
          <p:cNvSpPr txBox="1"/>
          <p:nvPr/>
        </p:nvSpPr>
        <p:spPr>
          <a:xfrm>
            <a:off x="909104" y="6648863"/>
            <a:ext cx="6000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1660772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D9EF6B24-4047-A63A-3A21-BF1A9CD9622C}"/>
              </a:ext>
            </a:extLst>
          </p:cNvPr>
          <p:cNvGrpSpPr/>
          <p:nvPr/>
        </p:nvGrpSpPr>
        <p:grpSpPr>
          <a:xfrm>
            <a:off x="917509" y="1716833"/>
            <a:ext cx="9662121" cy="507482"/>
            <a:chOff x="917509" y="1716833"/>
            <a:chExt cx="9662121" cy="50748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87EC826-A8CC-FC08-E500-6A7825304B82}"/>
                </a:ext>
              </a:extLst>
            </p:cNvPr>
            <p:cNvSpPr/>
            <p:nvPr/>
          </p:nvSpPr>
          <p:spPr>
            <a:xfrm>
              <a:off x="5887616" y="1716833"/>
              <a:ext cx="4692014" cy="25849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444A3FB-E2EF-FED9-E19C-0AD873A38D63}"/>
                </a:ext>
              </a:extLst>
            </p:cNvPr>
            <p:cNvSpPr/>
            <p:nvPr/>
          </p:nvSpPr>
          <p:spPr>
            <a:xfrm>
              <a:off x="917509" y="1975326"/>
              <a:ext cx="7302759" cy="248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408134"/>
            <a:ext cx="9739619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subvencionables las actuaciones de mejora o rehabilitación de edificios de uso predominante residencial para vivienda siempre que se obtenga una reducción de al menos un 30% en el indicador de consumo de energía primaria no renovable, referida a la certificación energética.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3414739-FF7F-7C18-E575-6F06DD4C0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6CF9F9-DCF9-2B29-EF93-5E733FBDB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7470307-B102-F1AA-8D5C-6F39B0F34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805BD3DD-4EBE-9F2C-0E36-D8064FF0417C}"/>
              </a:ext>
            </a:extLst>
          </p:cNvPr>
          <p:cNvSpPr/>
          <p:nvPr/>
        </p:nvSpPr>
        <p:spPr>
          <a:xfrm>
            <a:off x="1092691" y="2369993"/>
            <a:ext cx="2997485" cy="3079833"/>
          </a:xfrm>
          <a:prstGeom prst="roundRect">
            <a:avLst>
              <a:gd name="adj" fmla="val 657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34CACD96-6763-D113-39A7-88765E0D391A}"/>
              </a:ext>
            </a:extLst>
          </p:cNvPr>
          <p:cNvSpPr/>
          <p:nvPr/>
        </p:nvSpPr>
        <p:spPr>
          <a:xfrm>
            <a:off x="4388873" y="2369993"/>
            <a:ext cx="2997485" cy="3079833"/>
          </a:xfrm>
          <a:prstGeom prst="roundRect">
            <a:avLst>
              <a:gd name="adj" fmla="val 657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523DEE1B-F789-5D64-BE28-C39D5D151CA0}"/>
              </a:ext>
            </a:extLst>
          </p:cNvPr>
          <p:cNvSpPr/>
          <p:nvPr/>
        </p:nvSpPr>
        <p:spPr>
          <a:xfrm>
            <a:off x="7689758" y="2369994"/>
            <a:ext cx="2997485" cy="3079831"/>
          </a:xfrm>
          <a:prstGeom prst="roundRect">
            <a:avLst>
              <a:gd name="adj" fmla="val 657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071D2F6-633A-4AAA-64DF-9EC014018096}"/>
              </a:ext>
            </a:extLst>
          </p:cNvPr>
          <p:cNvSpPr txBox="1"/>
          <p:nvPr/>
        </p:nvSpPr>
        <p:spPr>
          <a:xfrm>
            <a:off x="1219315" y="2498189"/>
            <a:ext cx="2768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REDUCIR LA DEMANDA ENERGÉTICA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6FB0977-980C-5153-74E7-417FFBFD7B3A}"/>
              </a:ext>
            </a:extLst>
          </p:cNvPr>
          <p:cNvSpPr txBox="1"/>
          <p:nvPr/>
        </p:nvSpPr>
        <p:spPr>
          <a:xfrm>
            <a:off x="4494673" y="2493748"/>
            <a:ext cx="27858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MEJORAR EL RENDIMIENTO DE LAS</a:t>
            </a:r>
          </a:p>
          <a:p>
            <a:pPr algn="ctr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INSTALACIONES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982E1A0-9F02-4208-E6A2-BCE4626DE7F5}"/>
              </a:ext>
            </a:extLst>
          </p:cNvPr>
          <p:cNvSpPr txBox="1"/>
          <p:nvPr/>
        </p:nvSpPr>
        <p:spPr>
          <a:xfrm>
            <a:off x="7740874" y="2491790"/>
            <a:ext cx="29463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INCORPORAR ENERGÍAS RENOVABLES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45F4D0D-FA30-DD21-BB4A-45CF8425B8B8}"/>
              </a:ext>
            </a:extLst>
          </p:cNvPr>
          <p:cNvSpPr txBox="1"/>
          <p:nvPr/>
        </p:nvSpPr>
        <p:spPr>
          <a:xfrm>
            <a:off x="1219315" y="2887995"/>
            <a:ext cx="2768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Aumentar aislamientos térmicos en fachas, cubiertas y/o suelos. También en elementos separadores con espacios no habitables como garajes, trasteros… 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CF3609A-73B0-FD65-BA90-942A0307F7E1}"/>
              </a:ext>
            </a:extLst>
          </p:cNvPr>
          <p:cNvSpPr txBox="1"/>
          <p:nvPr/>
        </p:nvSpPr>
        <p:spPr>
          <a:xfrm>
            <a:off x="1219315" y="3803519"/>
            <a:ext cx="2768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Sustituir carpinterías por otras con vidrios y marcos con mejores prestaciones.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8516842-7B93-D8B8-98AE-B3EC9555F8A9}"/>
              </a:ext>
            </a:extLst>
          </p:cNvPr>
          <p:cNvSpPr txBox="1"/>
          <p:nvPr/>
        </p:nvSpPr>
        <p:spPr>
          <a:xfrm>
            <a:off x="1207078" y="4379543"/>
            <a:ext cx="27687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Proteger huecos del soleamiento directo en meses de verano.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2D3ACF7-8EA0-FACB-E198-DA01AD147519}"/>
              </a:ext>
            </a:extLst>
          </p:cNvPr>
          <p:cNvSpPr txBox="1"/>
          <p:nvPr/>
        </p:nvSpPr>
        <p:spPr>
          <a:xfrm>
            <a:off x="1204727" y="4810430"/>
            <a:ext cx="27687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Disminuir la permeabilidad del edificio.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CB5EC04-EEC7-8307-D126-A67099672651}"/>
              </a:ext>
            </a:extLst>
          </p:cNvPr>
          <p:cNvSpPr txBox="1"/>
          <p:nvPr/>
        </p:nvSpPr>
        <p:spPr>
          <a:xfrm>
            <a:off x="4388871" y="2924635"/>
            <a:ext cx="2891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Sustituir equipos de calefacción, refrigeración y ACS por otros de menor consumo o mayor rendimiento, que cubran las necesidades energéticas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3160C0D-2FC3-B1E8-C083-7912AC4EA513}"/>
              </a:ext>
            </a:extLst>
          </p:cNvPr>
          <p:cNvSpPr txBox="1"/>
          <p:nvPr/>
        </p:nvSpPr>
        <p:spPr>
          <a:xfrm>
            <a:off x="4388870" y="3858156"/>
            <a:ext cx="28916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Incorporar sistemas con recuperación de calor en instalaciones de ventilación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372FD26-675F-E53C-F6D3-B8FFC6302194}"/>
              </a:ext>
            </a:extLst>
          </p:cNvPr>
          <p:cNvSpPr txBox="1"/>
          <p:nvPr/>
        </p:nvSpPr>
        <p:spPr>
          <a:xfrm>
            <a:off x="4388870" y="4412798"/>
            <a:ext cx="28916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Aprovechar el calor residual de las instalaciones térmicas para el apoyo en el calentamiento del ACS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3C18061-57D0-1C59-40AD-3C963773F7C2}"/>
              </a:ext>
            </a:extLst>
          </p:cNvPr>
          <p:cNvSpPr txBox="1"/>
          <p:nvPr/>
        </p:nvSpPr>
        <p:spPr>
          <a:xfrm>
            <a:off x="7740874" y="2857745"/>
            <a:ext cx="28916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Proyectar sistemas de generación de ACS mediante energías renovables (solar térmica, aerotermia, geotermia…)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04B4D59D-EEC2-74DA-E624-A79BE5FACEF2}"/>
              </a:ext>
            </a:extLst>
          </p:cNvPr>
          <p:cNvSpPr txBox="1"/>
          <p:nvPr/>
        </p:nvSpPr>
        <p:spPr>
          <a:xfrm>
            <a:off x="7740874" y="3634241"/>
            <a:ext cx="2891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Generar electricidad en el propio edificio para el autoconsumo (fotovoltaica, </a:t>
            </a:r>
            <a:r>
              <a:rPr lang="es-E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microeólica</a:t>
            </a: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27A22992-6759-0459-ABE0-D354C52B4385}"/>
              </a:ext>
            </a:extLst>
          </p:cNvPr>
          <p:cNvSpPr txBox="1"/>
          <p:nvPr/>
        </p:nvSpPr>
        <p:spPr>
          <a:xfrm>
            <a:off x="1204727" y="5148984"/>
            <a:ext cx="2768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Eliminar puentes térmicos.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6EE2163E-A9E7-D4FD-2056-DF61D06C3CA5}"/>
              </a:ext>
            </a:extLst>
          </p:cNvPr>
          <p:cNvSpPr txBox="1"/>
          <p:nvPr/>
        </p:nvSpPr>
        <p:spPr>
          <a:xfrm>
            <a:off x="7740874" y="4196768"/>
            <a:ext cx="2891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Cuando sea posible, utilizar la biomasa o el biodiesel en nuevos sistemas de generación de ACS,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4725AEF-8AAE-3528-6A16-B7C254707419}"/>
              </a:ext>
            </a:extLst>
          </p:cNvPr>
          <p:cNvSpPr txBox="1"/>
          <p:nvPr/>
        </p:nvSpPr>
        <p:spPr>
          <a:xfrm>
            <a:off x="909104" y="6648863"/>
            <a:ext cx="6000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508800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D9EF6B24-4047-A63A-3A21-BF1A9CD9622C}"/>
              </a:ext>
            </a:extLst>
          </p:cNvPr>
          <p:cNvGrpSpPr/>
          <p:nvPr/>
        </p:nvGrpSpPr>
        <p:grpSpPr>
          <a:xfrm>
            <a:off x="917509" y="1716833"/>
            <a:ext cx="9662121" cy="507482"/>
            <a:chOff x="917509" y="1716833"/>
            <a:chExt cx="9662121" cy="50748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87EC826-A8CC-FC08-E500-6A7825304B82}"/>
                </a:ext>
              </a:extLst>
            </p:cNvPr>
            <p:cNvSpPr/>
            <p:nvPr/>
          </p:nvSpPr>
          <p:spPr>
            <a:xfrm>
              <a:off x="5887616" y="1716833"/>
              <a:ext cx="4692014" cy="25849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444A3FB-E2EF-FED9-E19C-0AD873A38D63}"/>
                </a:ext>
              </a:extLst>
            </p:cNvPr>
            <p:cNvSpPr/>
            <p:nvPr/>
          </p:nvSpPr>
          <p:spPr>
            <a:xfrm>
              <a:off x="917509" y="1975326"/>
              <a:ext cx="7302759" cy="248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408134"/>
            <a:ext cx="9739619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subvencionables las actuaciones de mejora o rehabilitación de edificios de uso predominante residencial para vivienda siempre que se obtenga una reducción de al menos un 30% en el indicador de consumo de energía primaria no renovable, referida a la certificación energética.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3414739-FF7F-7C18-E575-6F06DD4C0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6CF9F9-DCF9-2B29-EF93-5E733FBDB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7470307-B102-F1AA-8D5C-6F39B0F34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805BD3DD-4EBE-9F2C-0E36-D8064FF0417C}"/>
              </a:ext>
            </a:extLst>
          </p:cNvPr>
          <p:cNvSpPr/>
          <p:nvPr/>
        </p:nvSpPr>
        <p:spPr>
          <a:xfrm>
            <a:off x="1092691" y="2369993"/>
            <a:ext cx="2997485" cy="3079833"/>
          </a:xfrm>
          <a:prstGeom prst="roundRect">
            <a:avLst>
              <a:gd name="adj" fmla="val 657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34CACD96-6763-D113-39A7-88765E0D391A}"/>
              </a:ext>
            </a:extLst>
          </p:cNvPr>
          <p:cNvSpPr/>
          <p:nvPr/>
        </p:nvSpPr>
        <p:spPr>
          <a:xfrm>
            <a:off x="4388873" y="2369993"/>
            <a:ext cx="2997485" cy="3079833"/>
          </a:xfrm>
          <a:prstGeom prst="roundRect">
            <a:avLst>
              <a:gd name="adj" fmla="val 657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523DEE1B-F789-5D64-BE28-C39D5D151CA0}"/>
              </a:ext>
            </a:extLst>
          </p:cNvPr>
          <p:cNvSpPr/>
          <p:nvPr/>
        </p:nvSpPr>
        <p:spPr>
          <a:xfrm>
            <a:off x="7689758" y="2369994"/>
            <a:ext cx="2997485" cy="3079831"/>
          </a:xfrm>
          <a:prstGeom prst="roundRect">
            <a:avLst>
              <a:gd name="adj" fmla="val 657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071D2F6-633A-4AAA-64DF-9EC014018096}"/>
              </a:ext>
            </a:extLst>
          </p:cNvPr>
          <p:cNvSpPr txBox="1"/>
          <p:nvPr/>
        </p:nvSpPr>
        <p:spPr>
          <a:xfrm>
            <a:off x="1219315" y="2498189"/>
            <a:ext cx="2768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REDUCIR LA DEMANDA ENERGÉTICA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6FB0977-980C-5153-74E7-417FFBFD7B3A}"/>
              </a:ext>
            </a:extLst>
          </p:cNvPr>
          <p:cNvSpPr txBox="1"/>
          <p:nvPr/>
        </p:nvSpPr>
        <p:spPr>
          <a:xfrm>
            <a:off x="4494673" y="2493748"/>
            <a:ext cx="27858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MEJORAR EL RENDIMIENTO DE LAS</a:t>
            </a:r>
          </a:p>
          <a:p>
            <a:pPr algn="ctr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INSTALACIONES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982E1A0-9F02-4208-E6A2-BCE4626DE7F5}"/>
              </a:ext>
            </a:extLst>
          </p:cNvPr>
          <p:cNvSpPr txBox="1"/>
          <p:nvPr/>
        </p:nvSpPr>
        <p:spPr>
          <a:xfrm>
            <a:off x="7740874" y="2491790"/>
            <a:ext cx="29463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INCORPORAR ENERGÍAS RENOVABLES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45F4D0D-FA30-DD21-BB4A-45CF8425B8B8}"/>
              </a:ext>
            </a:extLst>
          </p:cNvPr>
          <p:cNvSpPr txBox="1"/>
          <p:nvPr/>
        </p:nvSpPr>
        <p:spPr>
          <a:xfrm>
            <a:off x="1219315" y="2887995"/>
            <a:ext cx="2768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Aumentar aislamientos térmicos en fachas, cubiertas y/o suelos. También en elementos separadores con espacios no habitables como garajes, trasteros… 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CF3609A-73B0-FD65-BA90-942A0307F7E1}"/>
              </a:ext>
            </a:extLst>
          </p:cNvPr>
          <p:cNvSpPr txBox="1"/>
          <p:nvPr/>
        </p:nvSpPr>
        <p:spPr>
          <a:xfrm>
            <a:off x="1219315" y="3803519"/>
            <a:ext cx="2768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Sustituir carpinterías por otras con vidrios y marcos con mejores prestaciones.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8516842-7B93-D8B8-98AE-B3EC9555F8A9}"/>
              </a:ext>
            </a:extLst>
          </p:cNvPr>
          <p:cNvSpPr txBox="1"/>
          <p:nvPr/>
        </p:nvSpPr>
        <p:spPr>
          <a:xfrm>
            <a:off x="1207078" y="4379543"/>
            <a:ext cx="27687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Proteger huecos del soleamiento directo en meses de verano.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2D3ACF7-8EA0-FACB-E198-DA01AD147519}"/>
              </a:ext>
            </a:extLst>
          </p:cNvPr>
          <p:cNvSpPr txBox="1"/>
          <p:nvPr/>
        </p:nvSpPr>
        <p:spPr>
          <a:xfrm>
            <a:off x="1204727" y="4810430"/>
            <a:ext cx="27687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Disminuir la permeabilidad del edificio.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CB5EC04-EEC7-8307-D126-A67099672651}"/>
              </a:ext>
            </a:extLst>
          </p:cNvPr>
          <p:cNvSpPr txBox="1"/>
          <p:nvPr/>
        </p:nvSpPr>
        <p:spPr>
          <a:xfrm>
            <a:off x="4388871" y="2924635"/>
            <a:ext cx="2891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Sustituir equipos de calefacción, refrigeración y ACS por otros de menor consumo o mayor rendimiento, que cubran las necesidades energéticas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3160C0D-2FC3-B1E8-C083-7912AC4EA513}"/>
              </a:ext>
            </a:extLst>
          </p:cNvPr>
          <p:cNvSpPr txBox="1"/>
          <p:nvPr/>
        </p:nvSpPr>
        <p:spPr>
          <a:xfrm>
            <a:off x="4388870" y="3858156"/>
            <a:ext cx="28916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Incorporar sistemas con recuperación de calor en instalaciones de ventilación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372FD26-675F-E53C-F6D3-B8FFC6302194}"/>
              </a:ext>
            </a:extLst>
          </p:cNvPr>
          <p:cNvSpPr txBox="1"/>
          <p:nvPr/>
        </p:nvSpPr>
        <p:spPr>
          <a:xfrm>
            <a:off x="4388870" y="4412798"/>
            <a:ext cx="28916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Aprovechar el calor residual de las instalaciones térmicas para el apoyo en el calentamiento del ACS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3C18061-57D0-1C59-40AD-3C963773F7C2}"/>
              </a:ext>
            </a:extLst>
          </p:cNvPr>
          <p:cNvSpPr txBox="1"/>
          <p:nvPr/>
        </p:nvSpPr>
        <p:spPr>
          <a:xfrm>
            <a:off x="7740874" y="2857745"/>
            <a:ext cx="28916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Proyectar sistemas de generación de ACS mediante energías renovables (solar térmica, aerotermia, geotermia…)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04B4D59D-EEC2-74DA-E624-A79BE5FACEF2}"/>
              </a:ext>
            </a:extLst>
          </p:cNvPr>
          <p:cNvSpPr txBox="1"/>
          <p:nvPr/>
        </p:nvSpPr>
        <p:spPr>
          <a:xfrm>
            <a:off x="7740874" y="3634241"/>
            <a:ext cx="2891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Generar electricidad en el propio edificio para el autoconsumo (fotovoltaica, </a:t>
            </a:r>
            <a:r>
              <a:rPr lang="es-E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microeólica</a:t>
            </a: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27A22992-6759-0459-ABE0-D354C52B4385}"/>
              </a:ext>
            </a:extLst>
          </p:cNvPr>
          <p:cNvSpPr txBox="1"/>
          <p:nvPr/>
        </p:nvSpPr>
        <p:spPr>
          <a:xfrm>
            <a:off x="1204727" y="5148984"/>
            <a:ext cx="2768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Eliminar puentes térmicos.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6EE2163E-A9E7-D4FD-2056-DF61D06C3CA5}"/>
              </a:ext>
            </a:extLst>
          </p:cNvPr>
          <p:cNvSpPr txBox="1"/>
          <p:nvPr/>
        </p:nvSpPr>
        <p:spPr>
          <a:xfrm>
            <a:off x="7740874" y="4196768"/>
            <a:ext cx="2891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Cuando sea posible, utilizar la biomasa o el biodiesel en nuevos sistemas de generación de ACS,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4725AEF-8AAE-3528-6A16-B7C254707419}"/>
              </a:ext>
            </a:extLst>
          </p:cNvPr>
          <p:cNvSpPr txBox="1"/>
          <p:nvPr/>
        </p:nvSpPr>
        <p:spPr>
          <a:xfrm>
            <a:off x="909104" y="6648863"/>
            <a:ext cx="6000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1398351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D9EF6B24-4047-A63A-3A21-BF1A9CD9622C}"/>
              </a:ext>
            </a:extLst>
          </p:cNvPr>
          <p:cNvGrpSpPr/>
          <p:nvPr/>
        </p:nvGrpSpPr>
        <p:grpSpPr>
          <a:xfrm>
            <a:off x="917509" y="1716833"/>
            <a:ext cx="9662121" cy="507482"/>
            <a:chOff x="917509" y="1716833"/>
            <a:chExt cx="9662121" cy="50748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87EC826-A8CC-FC08-E500-6A7825304B82}"/>
                </a:ext>
              </a:extLst>
            </p:cNvPr>
            <p:cNvSpPr/>
            <p:nvPr/>
          </p:nvSpPr>
          <p:spPr>
            <a:xfrm>
              <a:off x="5887616" y="1716833"/>
              <a:ext cx="4692014" cy="25849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444A3FB-E2EF-FED9-E19C-0AD873A38D63}"/>
                </a:ext>
              </a:extLst>
            </p:cNvPr>
            <p:cNvSpPr/>
            <p:nvPr/>
          </p:nvSpPr>
          <p:spPr>
            <a:xfrm>
              <a:off x="917509" y="1975326"/>
              <a:ext cx="7302759" cy="248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408134"/>
            <a:ext cx="9739619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subvencionables las actuaciones de mejora o rehabilitación de edificios de uso predominante residencial para vivienda siempre que se obtenga una reducción de al menos un 30% en el indicador de consumo de energía primaria no renovable, referida a la certificación energética.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3414739-FF7F-7C18-E575-6F06DD4C0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6CF9F9-DCF9-2B29-EF93-5E733FBDB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7470307-B102-F1AA-8D5C-6F39B0F34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805BD3DD-4EBE-9F2C-0E36-D8064FF0417C}"/>
              </a:ext>
            </a:extLst>
          </p:cNvPr>
          <p:cNvSpPr/>
          <p:nvPr/>
        </p:nvSpPr>
        <p:spPr>
          <a:xfrm>
            <a:off x="1092691" y="2369993"/>
            <a:ext cx="2997485" cy="3079833"/>
          </a:xfrm>
          <a:prstGeom prst="roundRect">
            <a:avLst>
              <a:gd name="adj" fmla="val 657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34CACD96-6763-D113-39A7-88765E0D391A}"/>
              </a:ext>
            </a:extLst>
          </p:cNvPr>
          <p:cNvSpPr/>
          <p:nvPr/>
        </p:nvSpPr>
        <p:spPr>
          <a:xfrm>
            <a:off x="4388873" y="2369993"/>
            <a:ext cx="2997485" cy="3079833"/>
          </a:xfrm>
          <a:prstGeom prst="roundRect">
            <a:avLst>
              <a:gd name="adj" fmla="val 657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523DEE1B-F789-5D64-BE28-C39D5D151CA0}"/>
              </a:ext>
            </a:extLst>
          </p:cNvPr>
          <p:cNvSpPr/>
          <p:nvPr/>
        </p:nvSpPr>
        <p:spPr>
          <a:xfrm>
            <a:off x="7689758" y="2369994"/>
            <a:ext cx="2997485" cy="3079831"/>
          </a:xfrm>
          <a:prstGeom prst="roundRect">
            <a:avLst>
              <a:gd name="adj" fmla="val 657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071D2F6-633A-4AAA-64DF-9EC014018096}"/>
              </a:ext>
            </a:extLst>
          </p:cNvPr>
          <p:cNvSpPr txBox="1"/>
          <p:nvPr/>
        </p:nvSpPr>
        <p:spPr>
          <a:xfrm>
            <a:off x="1219315" y="2498189"/>
            <a:ext cx="2768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REDUCIR LA DEMANDA ENERGÉTICA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6FB0977-980C-5153-74E7-417FFBFD7B3A}"/>
              </a:ext>
            </a:extLst>
          </p:cNvPr>
          <p:cNvSpPr txBox="1"/>
          <p:nvPr/>
        </p:nvSpPr>
        <p:spPr>
          <a:xfrm>
            <a:off x="4494673" y="2493748"/>
            <a:ext cx="27858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MEJORAR EL RENDIMIENTO DE LAS</a:t>
            </a:r>
          </a:p>
          <a:p>
            <a:pPr algn="ctr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INSTALACIONES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982E1A0-9F02-4208-E6A2-BCE4626DE7F5}"/>
              </a:ext>
            </a:extLst>
          </p:cNvPr>
          <p:cNvSpPr txBox="1"/>
          <p:nvPr/>
        </p:nvSpPr>
        <p:spPr>
          <a:xfrm>
            <a:off x="7740874" y="2491790"/>
            <a:ext cx="29463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INCORPORAR ENERGÍAS RENOVABLES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45F4D0D-FA30-DD21-BB4A-45CF8425B8B8}"/>
              </a:ext>
            </a:extLst>
          </p:cNvPr>
          <p:cNvSpPr txBox="1"/>
          <p:nvPr/>
        </p:nvSpPr>
        <p:spPr>
          <a:xfrm>
            <a:off x="1219315" y="2887995"/>
            <a:ext cx="2768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Aumentar aislamientos térmicos en fachas, cubiertas y/o suelos. También en elementos separadores con espacios no habitables como garajes, trasteros… 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CF3609A-73B0-FD65-BA90-942A0307F7E1}"/>
              </a:ext>
            </a:extLst>
          </p:cNvPr>
          <p:cNvSpPr txBox="1"/>
          <p:nvPr/>
        </p:nvSpPr>
        <p:spPr>
          <a:xfrm>
            <a:off x="1219315" y="3803519"/>
            <a:ext cx="2768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Sustituir carpinterías por otras con vidrios y marcos con mejores prestaciones.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8516842-7B93-D8B8-98AE-B3EC9555F8A9}"/>
              </a:ext>
            </a:extLst>
          </p:cNvPr>
          <p:cNvSpPr txBox="1"/>
          <p:nvPr/>
        </p:nvSpPr>
        <p:spPr>
          <a:xfrm>
            <a:off x="1207078" y="4379543"/>
            <a:ext cx="27687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Proteger huecos del soleamiento directo en meses de verano.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2D3ACF7-8EA0-FACB-E198-DA01AD147519}"/>
              </a:ext>
            </a:extLst>
          </p:cNvPr>
          <p:cNvSpPr txBox="1"/>
          <p:nvPr/>
        </p:nvSpPr>
        <p:spPr>
          <a:xfrm>
            <a:off x="1204727" y="4810430"/>
            <a:ext cx="27687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Disminuir la permeabilidad del edificio.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CB5EC04-EEC7-8307-D126-A67099672651}"/>
              </a:ext>
            </a:extLst>
          </p:cNvPr>
          <p:cNvSpPr txBox="1"/>
          <p:nvPr/>
        </p:nvSpPr>
        <p:spPr>
          <a:xfrm>
            <a:off x="4388871" y="2924635"/>
            <a:ext cx="2891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Sustituir equipos de calefacción, refrigeración y ACS por otros de menor consumo o mayor rendimiento, que cubran las necesidades energéticas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3160C0D-2FC3-B1E8-C083-7912AC4EA513}"/>
              </a:ext>
            </a:extLst>
          </p:cNvPr>
          <p:cNvSpPr txBox="1"/>
          <p:nvPr/>
        </p:nvSpPr>
        <p:spPr>
          <a:xfrm>
            <a:off x="4388870" y="3858156"/>
            <a:ext cx="28916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Incorporar sistemas con recuperación de calor en instalaciones de ventilación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372FD26-675F-E53C-F6D3-B8FFC6302194}"/>
              </a:ext>
            </a:extLst>
          </p:cNvPr>
          <p:cNvSpPr txBox="1"/>
          <p:nvPr/>
        </p:nvSpPr>
        <p:spPr>
          <a:xfrm>
            <a:off x="4388870" y="4412798"/>
            <a:ext cx="28916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Aprovechar el calor residual de las instalaciones térmicas para el apoyo en el calentamiento del ACS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3C18061-57D0-1C59-40AD-3C963773F7C2}"/>
              </a:ext>
            </a:extLst>
          </p:cNvPr>
          <p:cNvSpPr txBox="1"/>
          <p:nvPr/>
        </p:nvSpPr>
        <p:spPr>
          <a:xfrm>
            <a:off x="7740874" y="2857745"/>
            <a:ext cx="28916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Proyectar sistemas de generación de ACS mediante energías renovables (solar térmica, aerotermia, geotermia…)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04B4D59D-EEC2-74DA-E624-A79BE5FACEF2}"/>
              </a:ext>
            </a:extLst>
          </p:cNvPr>
          <p:cNvSpPr txBox="1"/>
          <p:nvPr/>
        </p:nvSpPr>
        <p:spPr>
          <a:xfrm>
            <a:off x="7740874" y="3634241"/>
            <a:ext cx="2891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Generar electricidad en el propio edificio para el autoconsumo (fotovoltaica, </a:t>
            </a:r>
            <a:r>
              <a:rPr lang="es-E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microeólica</a:t>
            </a: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27A22992-6759-0459-ABE0-D354C52B4385}"/>
              </a:ext>
            </a:extLst>
          </p:cNvPr>
          <p:cNvSpPr txBox="1"/>
          <p:nvPr/>
        </p:nvSpPr>
        <p:spPr>
          <a:xfrm>
            <a:off x="1204727" y="5148984"/>
            <a:ext cx="2768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Eliminar puentes térmicos.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6EE2163E-A9E7-D4FD-2056-DF61D06C3CA5}"/>
              </a:ext>
            </a:extLst>
          </p:cNvPr>
          <p:cNvSpPr txBox="1"/>
          <p:nvPr/>
        </p:nvSpPr>
        <p:spPr>
          <a:xfrm>
            <a:off x="7740874" y="4196768"/>
            <a:ext cx="2891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Cuando sea posible, utilizar la biomasa o el biodiesel en nuevos sistemas de generación de ACS,</a:t>
            </a:r>
          </a:p>
          <a:p>
            <a:pPr marL="171450" indent="-171450">
              <a:buFontTx/>
              <a:buChar char="-"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4725AEF-8AAE-3528-6A16-B7C254707419}"/>
              </a:ext>
            </a:extLst>
          </p:cNvPr>
          <p:cNvSpPr txBox="1"/>
          <p:nvPr/>
        </p:nvSpPr>
        <p:spPr>
          <a:xfrm>
            <a:off x="909104" y="6648863"/>
            <a:ext cx="3064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993133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D9EF6B24-4047-A63A-3A21-BF1A9CD9622C}"/>
              </a:ext>
            </a:extLst>
          </p:cNvPr>
          <p:cNvGrpSpPr/>
          <p:nvPr/>
        </p:nvGrpSpPr>
        <p:grpSpPr>
          <a:xfrm>
            <a:off x="917509" y="1716833"/>
            <a:ext cx="9662121" cy="507482"/>
            <a:chOff x="917509" y="1716833"/>
            <a:chExt cx="9662121" cy="50748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87EC826-A8CC-FC08-E500-6A7825304B82}"/>
                </a:ext>
              </a:extLst>
            </p:cNvPr>
            <p:cNvSpPr/>
            <p:nvPr/>
          </p:nvSpPr>
          <p:spPr>
            <a:xfrm>
              <a:off x="5887616" y="1716833"/>
              <a:ext cx="4692014" cy="25849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444A3FB-E2EF-FED9-E19C-0AD873A38D63}"/>
                </a:ext>
              </a:extLst>
            </p:cNvPr>
            <p:cNvSpPr/>
            <p:nvPr/>
          </p:nvSpPr>
          <p:spPr>
            <a:xfrm>
              <a:off x="917509" y="1975326"/>
              <a:ext cx="7302759" cy="248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408134"/>
            <a:ext cx="9739619" cy="113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subvencionables las actuaciones de mejora o rehabilitación de edificios de uso predominante residencial para vivienda siempre que se obtenga una reducción de al menos un 30% en el indicador de consumo de energía primaria no renovable, referida a la certificación energética.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02C8F6-587A-A8CA-0F68-92F0063E8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5BA9A1E-77C7-F37F-3D7B-1614EBF86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0B42A15-BCA9-517A-4896-DA9BCD03B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FFE10E-BDF7-4E53-D78D-EBF349BF6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9" y="3352148"/>
            <a:ext cx="9653711" cy="203605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89045CB-F13C-BDD2-2072-21FE17A0A890}"/>
              </a:ext>
            </a:extLst>
          </p:cNvPr>
          <p:cNvSpPr txBox="1"/>
          <p:nvPr/>
        </p:nvSpPr>
        <p:spPr>
          <a:xfrm>
            <a:off x="840011" y="2425592"/>
            <a:ext cx="971243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El análisis del edificio existente marcará las líneas a seguir como estrategia para cumplir los objetivos para poder optar a las ayudas. Algunas pueden ser muy evidentes, pero siempre será necesario cuantificar el consumo previo a las mejoras propuesta para poder justificar la reducción del 30% de consumo de energía primaria no renovable.</a:t>
            </a:r>
          </a:p>
          <a:p>
            <a:pPr algn="just"/>
            <a:endParaRPr lang="es-E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El conocimiento del comportamiento energético del edificio permitirá conocer dónde existe más margen de mejora: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2BDEF7C-B449-BD5A-C44D-1A927BF0B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9" y="3352148"/>
            <a:ext cx="9653711" cy="203605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BDCB491-8771-D714-DE27-8FD0255F10B0}"/>
              </a:ext>
            </a:extLst>
          </p:cNvPr>
          <p:cNvSpPr txBox="1"/>
          <p:nvPr/>
        </p:nvSpPr>
        <p:spPr>
          <a:xfrm>
            <a:off x="909104" y="6648863"/>
            <a:ext cx="3064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4242090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D9EF6B24-4047-A63A-3A21-BF1A9CD9622C}"/>
              </a:ext>
            </a:extLst>
          </p:cNvPr>
          <p:cNvGrpSpPr/>
          <p:nvPr/>
        </p:nvGrpSpPr>
        <p:grpSpPr>
          <a:xfrm>
            <a:off x="917509" y="1716833"/>
            <a:ext cx="9662121" cy="507482"/>
            <a:chOff x="917509" y="1716833"/>
            <a:chExt cx="9662121" cy="50748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87EC826-A8CC-FC08-E500-6A7825304B82}"/>
                </a:ext>
              </a:extLst>
            </p:cNvPr>
            <p:cNvSpPr/>
            <p:nvPr/>
          </p:nvSpPr>
          <p:spPr>
            <a:xfrm>
              <a:off x="5887616" y="1716833"/>
              <a:ext cx="4692014" cy="25849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444A3FB-E2EF-FED9-E19C-0AD873A38D63}"/>
                </a:ext>
              </a:extLst>
            </p:cNvPr>
            <p:cNvSpPr/>
            <p:nvPr/>
          </p:nvSpPr>
          <p:spPr>
            <a:xfrm>
              <a:off x="917509" y="1975326"/>
              <a:ext cx="7302759" cy="248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408134"/>
            <a:ext cx="9739619" cy="113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subvencionables las actuaciones de mejora o rehabilitación de edificios de uso predominante residencial para vivienda siempre que se obtenga una reducción de al menos un 30% en el indicador de consumo de energía primaria no renovable, referida a la certificación energética.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02C8F6-587A-A8CA-0F68-92F0063E8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5BA9A1E-77C7-F37F-3D7B-1614EBF86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0B42A15-BCA9-517A-4896-DA9BCD03B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FFE10E-BDF7-4E53-D78D-EBF349BF6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9" y="3352148"/>
            <a:ext cx="9653711" cy="203605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89045CB-F13C-BDD2-2072-21FE17A0A890}"/>
              </a:ext>
            </a:extLst>
          </p:cNvPr>
          <p:cNvSpPr txBox="1"/>
          <p:nvPr/>
        </p:nvSpPr>
        <p:spPr>
          <a:xfrm>
            <a:off x="840011" y="2425592"/>
            <a:ext cx="971243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El análisis del edificio existente marcará las líneas a seguir como estrategia para cumplir los objetivos para poder optar a las ayudas. Algunas pueden ser muy evidentes, pero siempre será necesario cuantificar el consumo previo a las mejoras propuesta para poder justificar la reducción del 30% de consumo de energía primaria no renovable.</a:t>
            </a:r>
          </a:p>
          <a:p>
            <a:pPr algn="just"/>
            <a:endParaRPr lang="es-E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El conocimiento del comportamiento energético del edificio permitirá conocer dónde existe más margen de mejora: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2BDEF7C-B449-BD5A-C44D-1A927BF0B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9" y="3352148"/>
            <a:ext cx="9653711" cy="203605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BDCB491-8771-D714-DE27-8FD0255F10B0}"/>
              </a:ext>
            </a:extLst>
          </p:cNvPr>
          <p:cNvSpPr txBox="1"/>
          <p:nvPr/>
        </p:nvSpPr>
        <p:spPr>
          <a:xfrm>
            <a:off x="909104" y="6648863"/>
            <a:ext cx="3064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B7B621E8-C4F9-BD47-2EEC-98265C2ACC74}"/>
              </a:ext>
            </a:extLst>
          </p:cNvPr>
          <p:cNvSpPr/>
          <p:nvPr/>
        </p:nvSpPr>
        <p:spPr>
          <a:xfrm>
            <a:off x="306378" y="4429125"/>
            <a:ext cx="533633" cy="20846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032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D9EF6B24-4047-A63A-3A21-BF1A9CD9622C}"/>
              </a:ext>
            </a:extLst>
          </p:cNvPr>
          <p:cNvGrpSpPr/>
          <p:nvPr/>
        </p:nvGrpSpPr>
        <p:grpSpPr>
          <a:xfrm>
            <a:off x="917509" y="1716833"/>
            <a:ext cx="9662121" cy="507482"/>
            <a:chOff x="917509" y="1716833"/>
            <a:chExt cx="9662121" cy="50748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87EC826-A8CC-FC08-E500-6A7825304B82}"/>
                </a:ext>
              </a:extLst>
            </p:cNvPr>
            <p:cNvSpPr/>
            <p:nvPr/>
          </p:nvSpPr>
          <p:spPr>
            <a:xfrm>
              <a:off x="5887616" y="1716833"/>
              <a:ext cx="4692014" cy="25849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444A3FB-E2EF-FED9-E19C-0AD873A38D63}"/>
                </a:ext>
              </a:extLst>
            </p:cNvPr>
            <p:cNvSpPr/>
            <p:nvPr/>
          </p:nvSpPr>
          <p:spPr>
            <a:xfrm>
              <a:off x="917509" y="1975326"/>
              <a:ext cx="7302759" cy="248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408134"/>
            <a:ext cx="9739619" cy="113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subvencionables las actuaciones de mejora o rehabilitación de edificios de uso predominante residencial para vivienda siempre que se obtenga una reducción de al menos un 30% en el indicador de consumo de energía primaria no renovable, referida a la certificación energética.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385712-FCC6-3E63-F7D1-A10801D46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766" y="2571286"/>
            <a:ext cx="2251459" cy="318635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C107A1F-11E4-BCBF-2FAD-FECB8FE71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6768272-3B48-7E4E-445B-1845753BC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72C0D5F-772A-1162-1D69-F6CBA155F6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319E1D3-095C-77C2-EB84-E8EA63609DCE}"/>
              </a:ext>
            </a:extLst>
          </p:cNvPr>
          <p:cNvSpPr txBox="1"/>
          <p:nvPr/>
        </p:nvSpPr>
        <p:spPr>
          <a:xfrm>
            <a:off x="909104" y="6648863"/>
            <a:ext cx="3064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775477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D9EF6B24-4047-A63A-3A21-BF1A9CD9622C}"/>
              </a:ext>
            </a:extLst>
          </p:cNvPr>
          <p:cNvGrpSpPr/>
          <p:nvPr/>
        </p:nvGrpSpPr>
        <p:grpSpPr>
          <a:xfrm>
            <a:off x="917509" y="1716833"/>
            <a:ext cx="9662121" cy="507482"/>
            <a:chOff x="917509" y="1716833"/>
            <a:chExt cx="9662121" cy="50748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87EC826-A8CC-FC08-E500-6A7825304B82}"/>
                </a:ext>
              </a:extLst>
            </p:cNvPr>
            <p:cNvSpPr/>
            <p:nvPr/>
          </p:nvSpPr>
          <p:spPr>
            <a:xfrm>
              <a:off x="5887616" y="1716833"/>
              <a:ext cx="4692014" cy="25849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444A3FB-E2EF-FED9-E19C-0AD873A38D63}"/>
                </a:ext>
              </a:extLst>
            </p:cNvPr>
            <p:cNvSpPr/>
            <p:nvPr/>
          </p:nvSpPr>
          <p:spPr>
            <a:xfrm>
              <a:off x="917509" y="1975326"/>
              <a:ext cx="7302759" cy="248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408134"/>
            <a:ext cx="9739619" cy="113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subvencionables las actuaciones de mejora o rehabilitación de edificios de uso predominante residencial para vivienda siempre que se obtenga una reducción de al menos un 30% en el indicador de consumo de energía primaria no renovable, referida a la certificación energética.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385712-FCC6-3E63-F7D1-A10801D46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766" y="2571286"/>
            <a:ext cx="2251459" cy="31863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E15C88-D8B0-05D6-3E63-ED8ED80BA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2638425"/>
            <a:ext cx="6680200" cy="1981200"/>
          </a:xfrm>
          <a:prstGeom prst="rect">
            <a:avLst/>
          </a:prstGeom>
          <a:ln w="41275">
            <a:solidFill>
              <a:schemeClr val="accent2"/>
            </a:solidFill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D8576B9-60EE-DFDE-F24F-BC2A2484700D}"/>
              </a:ext>
            </a:extLst>
          </p:cNvPr>
          <p:cNvSpPr/>
          <p:nvPr/>
        </p:nvSpPr>
        <p:spPr>
          <a:xfrm>
            <a:off x="1547813" y="4250531"/>
            <a:ext cx="1878806" cy="5548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D221C4D-E291-88EF-856A-28014EF7C394}"/>
              </a:ext>
            </a:extLst>
          </p:cNvPr>
          <p:cNvCxnSpPr/>
          <p:nvPr/>
        </p:nvCxnSpPr>
        <p:spPr>
          <a:xfrm flipV="1">
            <a:off x="3426619" y="2622550"/>
            <a:ext cx="865981" cy="16279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23C2D1BF-3801-98AF-7FAE-ADA9B227846D}"/>
              </a:ext>
            </a:extLst>
          </p:cNvPr>
          <p:cNvCxnSpPr/>
          <p:nvPr/>
        </p:nvCxnSpPr>
        <p:spPr>
          <a:xfrm flipV="1">
            <a:off x="3422650" y="4641850"/>
            <a:ext cx="876300" cy="1587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8ADA7448-E95E-4446-9025-8AE915D3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4E059F9-4A40-5DFE-2F2E-3732FE6D1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7ABAD30-649B-5533-5E89-4EE8CC2482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3FE44AC-22A2-3DAF-488C-E4D957715073}"/>
              </a:ext>
            </a:extLst>
          </p:cNvPr>
          <p:cNvSpPr txBox="1"/>
          <p:nvPr/>
        </p:nvSpPr>
        <p:spPr>
          <a:xfrm>
            <a:off x="909104" y="6648863"/>
            <a:ext cx="3064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232377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3889755" y="2951946"/>
            <a:ext cx="3587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REHABILITACIÓN A </a:t>
            </a:r>
          </a:p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NIVEL DE EDIFICIO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6A5C14-F31A-4B72-BCDE-A6A0489CC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DE0A544-6D3A-5680-BF2C-F0FFEEC32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60F20A1-3829-957C-1CB0-9988E1D9E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20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4292599" y="4735874"/>
            <a:ext cx="6806035" cy="113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este caso, para poder optar a las subvenciones, las intervenciones propuestas deberán conseguir un valor para el indicador de consumo de energía primaria no renovable igual o inferior a </a:t>
            </a:r>
            <a:r>
              <a:rPr lang="es-ES" sz="16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27,33 B </a:t>
            </a:r>
            <a:endParaRPr lang="es-ES" sz="16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385712-FCC6-3E63-F7D1-A10801D46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766" y="2571286"/>
            <a:ext cx="2251459" cy="31863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E15C88-D8B0-05D6-3E63-ED8ED80BA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2638425"/>
            <a:ext cx="6680200" cy="1981200"/>
          </a:xfrm>
          <a:prstGeom prst="rect">
            <a:avLst/>
          </a:prstGeom>
          <a:ln w="41275">
            <a:solidFill>
              <a:schemeClr val="accent2"/>
            </a:solidFill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D8576B9-60EE-DFDE-F24F-BC2A2484700D}"/>
              </a:ext>
            </a:extLst>
          </p:cNvPr>
          <p:cNvSpPr/>
          <p:nvPr/>
        </p:nvSpPr>
        <p:spPr>
          <a:xfrm>
            <a:off x="1547813" y="4250531"/>
            <a:ext cx="1878806" cy="5548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D221C4D-E291-88EF-856A-28014EF7C394}"/>
              </a:ext>
            </a:extLst>
          </p:cNvPr>
          <p:cNvCxnSpPr/>
          <p:nvPr/>
        </p:nvCxnSpPr>
        <p:spPr>
          <a:xfrm flipV="1">
            <a:off x="3426619" y="2622550"/>
            <a:ext cx="865981" cy="16279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23C2D1BF-3801-98AF-7FAE-ADA9B227846D}"/>
              </a:ext>
            </a:extLst>
          </p:cNvPr>
          <p:cNvCxnSpPr/>
          <p:nvPr/>
        </p:nvCxnSpPr>
        <p:spPr>
          <a:xfrm flipV="1">
            <a:off x="3422650" y="4641850"/>
            <a:ext cx="876300" cy="1587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1C862EA-4E33-B1CF-06A0-5C8B6D8664A3}"/>
              </a:ext>
            </a:extLst>
          </p:cNvPr>
          <p:cNvGrpSpPr/>
          <p:nvPr/>
        </p:nvGrpSpPr>
        <p:grpSpPr>
          <a:xfrm>
            <a:off x="917509" y="1716833"/>
            <a:ext cx="9662121" cy="507482"/>
            <a:chOff x="917509" y="1716833"/>
            <a:chExt cx="9662121" cy="507482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48C6F6F-D70C-AD7B-D9F7-2EAE97F99AC2}"/>
                </a:ext>
              </a:extLst>
            </p:cNvPr>
            <p:cNvSpPr/>
            <p:nvPr/>
          </p:nvSpPr>
          <p:spPr>
            <a:xfrm>
              <a:off x="5887616" y="1716833"/>
              <a:ext cx="4692014" cy="25849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977CBCA-1235-2C0B-52DC-0CEF458853CE}"/>
                </a:ext>
              </a:extLst>
            </p:cNvPr>
            <p:cNvSpPr/>
            <p:nvPr/>
          </p:nvSpPr>
          <p:spPr>
            <a:xfrm>
              <a:off x="917509" y="1975326"/>
              <a:ext cx="7302759" cy="248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503591D-F448-6F89-D325-C25BCD74C71D}"/>
              </a:ext>
            </a:extLst>
          </p:cNvPr>
          <p:cNvSpPr txBox="1"/>
          <p:nvPr/>
        </p:nvSpPr>
        <p:spPr>
          <a:xfrm>
            <a:off x="840011" y="1408134"/>
            <a:ext cx="9739619" cy="113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subvencionables las actuaciones de mejora o rehabilitación de edificios de uso predominante residencial para vivienda siempre que se obtenga una reducción de al menos un 30% en el indicador de consumo de energía primaria no renovable, referida a la certificación energética.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05F03B3-E63C-7C86-A240-5516501CF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6EE3AF9-3D78-331F-039C-1D2B8E625B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13923D4-CFB2-0DEE-023A-2127FCCCF7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F4AEE2B0-7A9E-5702-8C82-F293F9B0601D}"/>
              </a:ext>
            </a:extLst>
          </p:cNvPr>
          <p:cNvSpPr txBox="1"/>
          <p:nvPr/>
        </p:nvSpPr>
        <p:spPr>
          <a:xfrm>
            <a:off x="909104" y="6648863"/>
            <a:ext cx="3064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2270399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FA4BC417-8719-0ECF-0B59-670B97FAB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4292599" y="4735874"/>
            <a:ext cx="6806035" cy="16598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este caso, para poder optar a las subvenciones, las intervenciones propuestas deberán conseguir un valor para el indicador de consumo de energía primaria no renovable igual o inferior a </a:t>
            </a:r>
            <a:r>
              <a:rPr lang="es-ES" sz="16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27,33 B </a:t>
            </a:r>
          </a:p>
          <a:p>
            <a:pPr lvl="0" algn="just">
              <a:lnSpc>
                <a:spcPct val="107000"/>
              </a:lnSpc>
            </a:pPr>
            <a:endParaRPr lang="es-ES" sz="1600" b="1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SE PIDE CAMBIO DE LETRA, SINO REDUCCIÓN DE CONSUMO</a:t>
            </a:r>
            <a:endParaRPr lang="es-ES" sz="16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385712-FCC6-3E63-F7D1-A10801D46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766" y="2571286"/>
            <a:ext cx="2251459" cy="31863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E15C88-D8B0-05D6-3E63-ED8ED80BA7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2638425"/>
            <a:ext cx="6680200" cy="1981200"/>
          </a:xfrm>
          <a:prstGeom prst="rect">
            <a:avLst/>
          </a:prstGeom>
          <a:ln w="41275">
            <a:solidFill>
              <a:schemeClr val="accent2"/>
            </a:solidFill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D8576B9-60EE-DFDE-F24F-BC2A2484700D}"/>
              </a:ext>
            </a:extLst>
          </p:cNvPr>
          <p:cNvSpPr/>
          <p:nvPr/>
        </p:nvSpPr>
        <p:spPr>
          <a:xfrm>
            <a:off x="1547813" y="4250531"/>
            <a:ext cx="1878806" cy="5548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D221C4D-E291-88EF-856A-28014EF7C394}"/>
              </a:ext>
            </a:extLst>
          </p:cNvPr>
          <p:cNvCxnSpPr/>
          <p:nvPr/>
        </p:nvCxnSpPr>
        <p:spPr>
          <a:xfrm flipV="1">
            <a:off x="3426619" y="2622550"/>
            <a:ext cx="865981" cy="16279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23C2D1BF-3801-98AF-7FAE-ADA9B227846D}"/>
              </a:ext>
            </a:extLst>
          </p:cNvPr>
          <p:cNvCxnSpPr/>
          <p:nvPr/>
        </p:nvCxnSpPr>
        <p:spPr>
          <a:xfrm flipV="1">
            <a:off x="3422650" y="4641850"/>
            <a:ext cx="876300" cy="1587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1C862EA-4E33-B1CF-06A0-5C8B6D8664A3}"/>
              </a:ext>
            </a:extLst>
          </p:cNvPr>
          <p:cNvGrpSpPr/>
          <p:nvPr/>
        </p:nvGrpSpPr>
        <p:grpSpPr>
          <a:xfrm>
            <a:off x="917509" y="1716833"/>
            <a:ext cx="9662121" cy="507482"/>
            <a:chOff x="917509" y="1716833"/>
            <a:chExt cx="9662121" cy="507482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48C6F6F-D70C-AD7B-D9F7-2EAE97F99AC2}"/>
                </a:ext>
              </a:extLst>
            </p:cNvPr>
            <p:cNvSpPr/>
            <p:nvPr/>
          </p:nvSpPr>
          <p:spPr>
            <a:xfrm>
              <a:off x="5887616" y="1716833"/>
              <a:ext cx="4692014" cy="25849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977CBCA-1235-2C0B-52DC-0CEF458853CE}"/>
                </a:ext>
              </a:extLst>
            </p:cNvPr>
            <p:cNvSpPr/>
            <p:nvPr/>
          </p:nvSpPr>
          <p:spPr>
            <a:xfrm>
              <a:off x="917509" y="1975326"/>
              <a:ext cx="7302759" cy="248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503591D-F448-6F89-D325-C25BCD74C71D}"/>
              </a:ext>
            </a:extLst>
          </p:cNvPr>
          <p:cNvSpPr txBox="1"/>
          <p:nvPr/>
        </p:nvSpPr>
        <p:spPr>
          <a:xfrm>
            <a:off x="840011" y="1408134"/>
            <a:ext cx="9739619" cy="113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subvencionables las actuaciones de mejora o rehabilitación de edificios de uso predominante residencial para vivienda siempre que se obtenga una reducción de al menos un 30% en el indicador de consumo de energía primaria no renovable, referida a la certificación energética.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2B36B43-7B08-FB41-6F04-66C62304EA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C6F8186-6D03-3139-CDFF-9AEBDFFC9F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FF3C6CE-089A-FD3E-AA06-E5364CCC4BC0}"/>
              </a:ext>
            </a:extLst>
          </p:cNvPr>
          <p:cNvSpPr txBox="1"/>
          <p:nvPr/>
        </p:nvSpPr>
        <p:spPr>
          <a:xfrm>
            <a:off x="909104" y="6648863"/>
            <a:ext cx="3064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3144421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385712-FCC6-3E63-F7D1-A10801D46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766" y="2571286"/>
            <a:ext cx="2251459" cy="31863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E15C88-D8B0-05D6-3E63-ED8ED80BA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2638425"/>
            <a:ext cx="6680200" cy="1981200"/>
          </a:xfrm>
          <a:prstGeom prst="rect">
            <a:avLst/>
          </a:prstGeom>
          <a:ln w="41275">
            <a:solidFill>
              <a:schemeClr val="accent2"/>
            </a:solidFill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D8576B9-60EE-DFDE-F24F-BC2A2484700D}"/>
              </a:ext>
            </a:extLst>
          </p:cNvPr>
          <p:cNvSpPr/>
          <p:nvPr/>
        </p:nvSpPr>
        <p:spPr>
          <a:xfrm>
            <a:off x="1547813" y="4250531"/>
            <a:ext cx="1878806" cy="5548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D221C4D-E291-88EF-856A-28014EF7C394}"/>
              </a:ext>
            </a:extLst>
          </p:cNvPr>
          <p:cNvCxnSpPr/>
          <p:nvPr/>
        </p:nvCxnSpPr>
        <p:spPr>
          <a:xfrm flipV="1">
            <a:off x="3426619" y="2622550"/>
            <a:ext cx="865981" cy="16279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23C2D1BF-3801-98AF-7FAE-ADA9B227846D}"/>
              </a:ext>
            </a:extLst>
          </p:cNvPr>
          <p:cNvCxnSpPr/>
          <p:nvPr/>
        </p:nvCxnSpPr>
        <p:spPr>
          <a:xfrm flipV="1">
            <a:off x="3422650" y="4641850"/>
            <a:ext cx="876300" cy="1587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1C862EA-4E33-B1CF-06A0-5C8B6D8664A3}"/>
              </a:ext>
            </a:extLst>
          </p:cNvPr>
          <p:cNvGrpSpPr/>
          <p:nvPr/>
        </p:nvGrpSpPr>
        <p:grpSpPr>
          <a:xfrm>
            <a:off x="917509" y="1716833"/>
            <a:ext cx="9662121" cy="507482"/>
            <a:chOff x="917509" y="1716833"/>
            <a:chExt cx="9662121" cy="507482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48C6F6F-D70C-AD7B-D9F7-2EAE97F99AC2}"/>
                </a:ext>
              </a:extLst>
            </p:cNvPr>
            <p:cNvSpPr/>
            <p:nvPr/>
          </p:nvSpPr>
          <p:spPr>
            <a:xfrm>
              <a:off x="5887616" y="1716833"/>
              <a:ext cx="4692014" cy="25849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977CBCA-1235-2C0B-52DC-0CEF458853CE}"/>
                </a:ext>
              </a:extLst>
            </p:cNvPr>
            <p:cNvSpPr/>
            <p:nvPr/>
          </p:nvSpPr>
          <p:spPr>
            <a:xfrm>
              <a:off x="917509" y="1975326"/>
              <a:ext cx="7302759" cy="248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503591D-F448-6F89-D325-C25BCD74C71D}"/>
              </a:ext>
            </a:extLst>
          </p:cNvPr>
          <p:cNvSpPr txBox="1"/>
          <p:nvPr/>
        </p:nvSpPr>
        <p:spPr>
          <a:xfrm>
            <a:off x="840011" y="1408134"/>
            <a:ext cx="9739619" cy="113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subvencionables las actuaciones de mejora o rehabilitación de edificios de uso predominante residencial para vivienda siempre que se obtenga una reducción de al menos un 30% en el indicador de consumo de energía primaria no renovable, referida a la certificación energética.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A6491F8-72A9-7AE3-8B9C-485D3EE87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99" y="2647841"/>
            <a:ext cx="6680200" cy="19812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6912AD2-A52B-D08B-5E2D-1DC6CEB6F5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767CA1C-D315-8774-773F-29201F20CF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4D8857D-A55E-3FD8-3666-EDF7F43B52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B69FEC2B-9047-23D8-A042-DC8F6E45EED0}"/>
              </a:ext>
            </a:extLst>
          </p:cNvPr>
          <p:cNvSpPr txBox="1"/>
          <p:nvPr/>
        </p:nvSpPr>
        <p:spPr>
          <a:xfrm>
            <a:off x="909104" y="6648863"/>
            <a:ext cx="3064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3850258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2215E42A-67E4-1860-F88F-42BEC1604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4292599" y="4735874"/>
            <a:ext cx="6806035" cy="19232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SE PIDE CAMBIO DE LETRA, SINO REDUCCIÓN DE CONSUMO</a:t>
            </a:r>
          </a:p>
          <a:p>
            <a:pPr algn="just">
              <a:lnSpc>
                <a:spcPct val="107000"/>
              </a:lnSpc>
            </a:pPr>
            <a:endParaRPr lang="es-ES" sz="1600" dirty="0">
              <a:solidFill>
                <a:srgbClr val="01010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un consumo de energía primaria no renovable de 49,00 kWh/m2, para poder optar a la subvención habría que conseguir un indicador igual o inferior a </a:t>
            </a:r>
            <a:r>
              <a:rPr lang="es-ES" sz="16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34,3 C. </a:t>
            </a:r>
            <a:r>
              <a:rPr lang="es-E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se ha conseguido un cambio de letra en la escala, pero sí una reducción del 30%</a:t>
            </a:r>
            <a:endParaRPr lang="es-E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385712-FCC6-3E63-F7D1-A10801D46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766" y="2571286"/>
            <a:ext cx="2251459" cy="31863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E15C88-D8B0-05D6-3E63-ED8ED80BA7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2638425"/>
            <a:ext cx="6680200" cy="1981200"/>
          </a:xfrm>
          <a:prstGeom prst="rect">
            <a:avLst/>
          </a:prstGeom>
          <a:ln w="41275">
            <a:solidFill>
              <a:schemeClr val="accent2"/>
            </a:solidFill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D8576B9-60EE-DFDE-F24F-BC2A2484700D}"/>
              </a:ext>
            </a:extLst>
          </p:cNvPr>
          <p:cNvSpPr/>
          <p:nvPr/>
        </p:nvSpPr>
        <p:spPr>
          <a:xfrm>
            <a:off x="1547813" y="4250531"/>
            <a:ext cx="1878806" cy="5548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D221C4D-E291-88EF-856A-28014EF7C394}"/>
              </a:ext>
            </a:extLst>
          </p:cNvPr>
          <p:cNvCxnSpPr/>
          <p:nvPr/>
        </p:nvCxnSpPr>
        <p:spPr>
          <a:xfrm flipV="1">
            <a:off x="3426619" y="2622550"/>
            <a:ext cx="865981" cy="16279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23C2D1BF-3801-98AF-7FAE-ADA9B227846D}"/>
              </a:ext>
            </a:extLst>
          </p:cNvPr>
          <p:cNvCxnSpPr/>
          <p:nvPr/>
        </p:nvCxnSpPr>
        <p:spPr>
          <a:xfrm flipV="1">
            <a:off x="3422650" y="4641850"/>
            <a:ext cx="876300" cy="1587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1C862EA-4E33-B1CF-06A0-5C8B6D8664A3}"/>
              </a:ext>
            </a:extLst>
          </p:cNvPr>
          <p:cNvGrpSpPr/>
          <p:nvPr/>
        </p:nvGrpSpPr>
        <p:grpSpPr>
          <a:xfrm>
            <a:off x="917509" y="1716833"/>
            <a:ext cx="9662121" cy="507482"/>
            <a:chOff x="917509" y="1716833"/>
            <a:chExt cx="9662121" cy="507482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48C6F6F-D70C-AD7B-D9F7-2EAE97F99AC2}"/>
                </a:ext>
              </a:extLst>
            </p:cNvPr>
            <p:cNvSpPr/>
            <p:nvPr/>
          </p:nvSpPr>
          <p:spPr>
            <a:xfrm>
              <a:off x="5887616" y="1716833"/>
              <a:ext cx="4692014" cy="25849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977CBCA-1235-2C0B-52DC-0CEF458853CE}"/>
                </a:ext>
              </a:extLst>
            </p:cNvPr>
            <p:cNvSpPr/>
            <p:nvPr/>
          </p:nvSpPr>
          <p:spPr>
            <a:xfrm>
              <a:off x="917509" y="1975326"/>
              <a:ext cx="7302759" cy="248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503591D-F448-6F89-D325-C25BCD74C71D}"/>
              </a:ext>
            </a:extLst>
          </p:cNvPr>
          <p:cNvSpPr txBox="1"/>
          <p:nvPr/>
        </p:nvSpPr>
        <p:spPr>
          <a:xfrm>
            <a:off x="840011" y="1408134"/>
            <a:ext cx="9739619" cy="113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subvencionables las actuaciones de mejora o rehabilitación de edificios de uso predominante residencial para vivienda siempre que se obtenga una reducción de al menos un 30% en el indicador de consumo de energía primaria no renovable, referida a la certificación energética.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A6491F8-72A9-7AE3-8B9C-485D3EE87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99" y="2647841"/>
            <a:ext cx="6680200" cy="19812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296C76E-CB99-29AD-0708-371019F49F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7060F4A-785F-5564-ADFC-27FF2BAEED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C58050D3-E61F-54AD-6862-338DF7C7517B}"/>
              </a:ext>
            </a:extLst>
          </p:cNvPr>
          <p:cNvSpPr txBox="1"/>
          <p:nvPr/>
        </p:nvSpPr>
        <p:spPr>
          <a:xfrm>
            <a:off x="909104" y="6648863"/>
            <a:ext cx="3064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1702378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408134"/>
            <a:ext cx="9739619" cy="2977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subvencionables las actuaciones de mejora o rehabilitación de edificios de uso predominante residencial para vivienda siempre que se obtenga una reducción de al menos un 30% en el indicador de consumo de energía primaria no renovable, referida a la certificación energética.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Además de lo previsto en el punto 1, en edificios situados en las zonas climáticas C, D y E, según la clasificación climática del Código Técnico de la Edificación, deberá asimismo conseguirse una reducción de la demanda energética anual global de calefacción y refrigeración de la vivienda unifamiliar o del edificio, según corresponda, referida a la calificación energética, de al menos: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Zonas climáticas D y E: un 35%.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climática C: un 25%.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7488DAC-774A-A7B3-9DA9-BBFD22472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6927FFD-DCC5-B709-5E5F-1D697DB6B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249EDB8-77C0-80BF-98B5-062250BB7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556EC3D-79DF-A4C6-F973-91813C3DD96B}"/>
              </a:ext>
            </a:extLst>
          </p:cNvPr>
          <p:cNvSpPr txBox="1"/>
          <p:nvPr/>
        </p:nvSpPr>
        <p:spPr>
          <a:xfrm>
            <a:off x="909104" y="6648863"/>
            <a:ext cx="3064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1498842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BF9D2793-7CEE-6C69-6DBD-2E4EB1FE539A}"/>
              </a:ext>
            </a:extLst>
          </p:cNvPr>
          <p:cNvGrpSpPr/>
          <p:nvPr/>
        </p:nvGrpSpPr>
        <p:grpSpPr>
          <a:xfrm>
            <a:off x="840011" y="2517577"/>
            <a:ext cx="9739619" cy="1867719"/>
            <a:chOff x="840011" y="2517577"/>
            <a:chExt cx="9739619" cy="186771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46387FB-D368-82BC-96A0-C7592E58AD9A}"/>
                </a:ext>
              </a:extLst>
            </p:cNvPr>
            <p:cNvSpPr/>
            <p:nvPr/>
          </p:nvSpPr>
          <p:spPr>
            <a:xfrm>
              <a:off x="7029450" y="2517577"/>
              <a:ext cx="2628900" cy="266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04B4A8C7-51E8-000A-8A6A-BCF248D30DC5}"/>
                </a:ext>
              </a:extLst>
            </p:cNvPr>
            <p:cNvSpPr/>
            <p:nvPr/>
          </p:nvSpPr>
          <p:spPr>
            <a:xfrm>
              <a:off x="9544050" y="2743201"/>
              <a:ext cx="1035580" cy="266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4F7C725-651C-C81C-B94F-9D4535D5BF09}"/>
                </a:ext>
              </a:extLst>
            </p:cNvPr>
            <p:cNvSpPr/>
            <p:nvPr/>
          </p:nvSpPr>
          <p:spPr>
            <a:xfrm>
              <a:off x="840011" y="3009900"/>
              <a:ext cx="6703789" cy="266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8DFDFFF3-C71B-B1DE-74C1-5789AA60C7B2}"/>
                </a:ext>
              </a:extLst>
            </p:cNvPr>
            <p:cNvSpPr/>
            <p:nvPr/>
          </p:nvSpPr>
          <p:spPr>
            <a:xfrm>
              <a:off x="840011" y="3781424"/>
              <a:ext cx="3446239" cy="6038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408134"/>
            <a:ext cx="9739619" cy="2977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subvencionables las actuaciones de mejora o rehabilitación de edificios de uso predominante residencial para vivienda siempre que se obtenga una reducción de al menos un 30% en el indicador de consumo de energía primaria no renovable, referida a la certificación energética.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Además de lo previsto en el punto 1, en edificios situados en las zonas climáticas C, D y E, según la clasificación climática del Código Técnico de la Edificación, deberá asimismo conseguirse una reducción de la demanda energética anual global de calefacción y refrigeración de la vivienda unifamiliar o del edificio, según corresponda, referida a la calificación energética, de al menos: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Zonas climáticas D y E: un 35%.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climática C: un 25%.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AEDE4CE-B0DC-C39C-6C2E-B65B7ECB8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175B71A-9745-C649-4846-E9BAF5B6B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7FCF1F1-8467-E698-195D-B8B80E79D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3D31FBB-C9FC-DEE3-50DF-53375A83B925}"/>
              </a:ext>
            </a:extLst>
          </p:cNvPr>
          <p:cNvSpPr txBox="1"/>
          <p:nvPr/>
        </p:nvSpPr>
        <p:spPr>
          <a:xfrm>
            <a:off x="909104" y="6648863"/>
            <a:ext cx="3064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3375170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8DFDFFF3-C71B-B1DE-74C1-5789AA60C7B2}"/>
              </a:ext>
            </a:extLst>
          </p:cNvPr>
          <p:cNvSpPr/>
          <p:nvPr/>
        </p:nvSpPr>
        <p:spPr>
          <a:xfrm>
            <a:off x="840011" y="2756685"/>
            <a:ext cx="3446239" cy="6038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170009"/>
            <a:ext cx="9739619" cy="2186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07000"/>
              </a:lnSpc>
            </a:pP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Además de lo previsto en el punto 1, en edificios situados en las zonas climáticas C, D y E, según la clasificación climática del Código Técnico de la Edificación, deberá asimismo conseguirse una reducción de la demanda energética anual global de calefacción y refrigeración de la vivienda unifamiliar o del edificio, según corresponda, referida a la calificación energética, de al menos: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Zonas climáticas D y E: un 35%.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climática C: un 25%.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F1E7270-4230-95E1-F6CE-DC4218A06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04" y="3484489"/>
            <a:ext cx="2832639" cy="188703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CD5CC91-7FE8-ABC7-FFCB-8D850B117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74" y="3484489"/>
            <a:ext cx="2799318" cy="18648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2D28FCE-32AE-23B6-BFBA-8800BEA0E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E0D3136-5B4C-A179-EF34-E9285CAFC1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902250-75F3-8B30-BD1C-2A63C95541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CE476BB-2963-9082-0A99-454EA08B143C}"/>
              </a:ext>
            </a:extLst>
          </p:cNvPr>
          <p:cNvSpPr txBox="1"/>
          <p:nvPr/>
        </p:nvSpPr>
        <p:spPr>
          <a:xfrm>
            <a:off x="909104" y="6648863"/>
            <a:ext cx="3064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2385952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FC234B6-1FAF-C786-846E-3F065713B6A3}"/>
              </a:ext>
            </a:extLst>
          </p:cNvPr>
          <p:cNvSpPr/>
          <p:nvPr/>
        </p:nvSpPr>
        <p:spPr>
          <a:xfrm>
            <a:off x="7029450" y="1489042"/>
            <a:ext cx="2628900" cy="266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F19ABE9-5A24-B4AF-F6AE-6155144B6BC8}"/>
              </a:ext>
            </a:extLst>
          </p:cNvPr>
          <p:cNvSpPr/>
          <p:nvPr/>
        </p:nvSpPr>
        <p:spPr>
          <a:xfrm>
            <a:off x="9544050" y="1714666"/>
            <a:ext cx="1035580" cy="2666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EA89290-5F9B-6FED-B2ED-03C5191B03A5}"/>
              </a:ext>
            </a:extLst>
          </p:cNvPr>
          <p:cNvSpPr/>
          <p:nvPr/>
        </p:nvSpPr>
        <p:spPr>
          <a:xfrm>
            <a:off x="840011" y="1981365"/>
            <a:ext cx="6703789" cy="266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170009"/>
            <a:ext cx="9739619" cy="2186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07000"/>
              </a:lnSpc>
            </a:pP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Además de lo previsto en el punto 1, en edificios situados en las zonas climáticas C, D y E, según la clasificación climática del Código Técnico de la Edificación, deberá asimismo conseguirse una reducción de la demanda energética anual global de calefacción y refrigeración de la vivienda unifamiliar o del edificio, según corresponda, referida a la calificación energética, de al menos: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Zonas climáticas D y E: un 35%.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climática C: un 25%.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064A1E9-0D84-1FD5-3677-6E54088DF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4BB1A40-F376-8C15-695F-CA66AA7B5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69459A5-E10F-F663-F22C-AC17A4D7E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2A265AE-4761-75EE-E724-C81CA55AF48C}"/>
              </a:ext>
            </a:extLst>
          </p:cNvPr>
          <p:cNvSpPr txBox="1"/>
          <p:nvPr/>
        </p:nvSpPr>
        <p:spPr>
          <a:xfrm>
            <a:off x="909104" y="6648863"/>
            <a:ext cx="3064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3381690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FC234B6-1FAF-C786-846E-3F065713B6A3}"/>
              </a:ext>
            </a:extLst>
          </p:cNvPr>
          <p:cNvSpPr/>
          <p:nvPr/>
        </p:nvSpPr>
        <p:spPr>
          <a:xfrm>
            <a:off x="7029450" y="1489042"/>
            <a:ext cx="2628900" cy="266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F19ABE9-5A24-B4AF-F6AE-6155144B6BC8}"/>
              </a:ext>
            </a:extLst>
          </p:cNvPr>
          <p:cNvSpPr/>
          <p:nvPr/>
        </p:nvSpPr>
        <p:spPr>
          <a:xfrm>
            <a:off x="9544050" y="1714666"/>
            <a:ext cx="1035580" cy="2666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EA89290-5F9B-6FED-B2ED-03C5191B03A5}"/>
              </a:ext>
            </a:extLst>
          </p:cNvPr>
          <p:cNvSpPr/>
          <p:nvPr/>
        </p:nvSpPr>
        <p:spPr>
          <a:xfrm>
            <a:off x="840011" y="1981365"/>
            <a:ext cx="6703789" cy="266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170009"/>
            <a:ext cx="9739619" cy="2186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07000"/>
              </a:lnSpc>
            </a:pP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Además de lo previsto en el punto 1, en edificios situados en las zonas climáticas C, D y E, según la clasificación climática del Código Técnico de la Edificación, deberá asimismo conseguirse una reducción de la demanda energética anual global de calefacción y refrigeración de la vivienda unifamiliar o del edificio, según corresponda, referida a la calificación energética, de al menos: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Zonas climáticas D y E: un 35%.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climática C: un 25%.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1A80B79-3417-FAD5-A60B-420F19F81E5A}"/>
              </a:ext>
            </a:extLst>
          </p:cNvPr>
          <p:cNvSpPr txBox="1"/>
          <p:nvPr/>
        </p:nvSpPr>
        <p:spPr>
          <a:xfrm>
            <a:off x="909104" y="3501240"/>
            <a:ext cx="10127084" cy="1659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endParaRPr lang="es-ES" sz="1600" b="1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EXIGENCIA EN LAS ZONAS CLIMATICAS </a:t>
            </a:r>
            <a:r>
              <a:rPr lang="es-E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C, D y E 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OBLIGA A ACTUAR EN LA </a:t>
            </a:r>
          </a:p>
          <a:p>
            <a:pPr lvl="0" algn="ctr">
              <a:lnSpc>
                <a:spcPct val="107000"/>
              </a:lnSpc>
            </a:pP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ENVOLVENTE DEL EDIFICIO, ALGO QUE NO OCURRE EN LAS ZONAS CLIMÁTICAS</a:t>
            </a:r>
          </a:p>
          <a:p>
            <a:pPr lvl="0" algn="ctr">
              <a:lnSpc>
                <a:spcPct val="107000"/>
              </a:lnSpc>
            </a:pP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y B 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REDUCCIÓN SE CONSIGUE ACTUANDO EN LOS SISTEMAS O INCORPORANDO</a:t>
            </a:r>
          </a:p>
          <a:p>
            <a:pPr lvl="0" algn="ctr">
              <a:lnSpc>
                <a:spcPct val="107000"/>
              </a:lnSpc>
            </a:pP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ENERGÍAS RENOVABLES. </a:t>
            </a:r>
            <a:endParaRPr lang="es-ES" sz="16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938C038-6F9A-854A-4A8A-E174FCB59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449930B-5FF9-A0D6-E0F2-58F77C293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950563F-F811-CAA5-14D0-FC8F8FDFC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ED37501-313E-0EF3-E79E-FB35A409030F}"/>
              </a:ext>
            </a:extLst>
          </p:cNvPr>
          <p:cNvSpPr txBox="1"/>
          <p:nvPr/>
        </p:nvSpPr>
        <p:spPr>
          <a:xfrm>
            <a:off x="909104" y="6648863"/>
            <a:ext cx="3064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4126593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FC234B6-1FAF-C786-846E-3F065713B6A3}"/>
              </a:ext>
            </a:extLst>
          </p:cNvPr>
          <p:cNvSpPr/>
          <p:nvPr/>
        </p:nvSpPr>
        <p:spPr>
          <a:xfrm>
            <a:off x="7029450" y="1489042"/>
            <a:ext cx="2628900" cy="266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F19ABE9-5A24-B4AF-F6AE-6155144B6BC8}"/>
              </a:ext>
            </a:extLst>
          </p:cNvPr>
          <p:cNvSpPr/>
          <p:nvPr/>
        </p:nvSpPr>
        <p:spPr>
          <a:xfrm>
            <a:off x="9544050" y="1714666"/>
            <a:ext cx="1035580" cy="2666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EA89290-5F9B-6FED-B2ED-03C5191B03A5}"/>
              </a:ext>
            </a:extLst>
          </p:cNvPr>
          <p:cNvSpPr/>
          <p:nvPr/>
        </p:nvSpPr>
        <p:spPr>
          <a:xfrm>
            <a:off x="840011" y="1981365"/>
            <a:ext cx="6703789" cy="266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170009"/>
            <a:ext cx="9739619" cy="1396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07000"/>
              </a:lnSpc>
            </a:pP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Además de lo previsto en el punto 1, en edificios situados en las zonas climáticas C, D y E, según la clasificación climática del Código Técnico de la Edificación, deberá asimismo conseguirse una reducción de la demanda energética anual global de calefacción y refrigeración de la vivienda unifamiliar o del edificio, según corresponda, referida a la calificación energética, de al menos: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938C038-6F9A-854A-4A8A-E174FCB59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449930B-5FF9-A0D6-E0F2-58F77C293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0D694D-CF3D-60EF-0B67-829F12605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pic>
        <p:nvPicPr>
          <p:cNvPr id="8" name="Imagen 7">
            <a:hlinkClick r:id="rId5"/>
            <a:extLst>
              <a:ext uri="{FF2B5EF4-FFF2-40B4-BE49-F238E27FC236}">
                <a16:creationId xmlns:a16="http://schemas.microsoft.com/office/drawing/2014/main" id="{762F0BE9-5C32-E1F3-CDEA-A7223FBFAC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102" y="2821296"/>
            <a:ext cx="4152878" cy="251849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B8DB6B0-9593-DD70-B193-2EC4B293A6DC}"/>
              </a:ext>
            </a:extLst>
          </p:cNvPr>
          <p:cNvSpPr txBox="1"/>
          <p:nvPr/>
        </p:nvSpPr>
        <p:spPr>
          <a:xfrm>
            <a:off x="909104" y="6648863"/>
            <a:ext cx="3064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186388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6A5C14-F31A-4B72-BCDE-A6A0489CC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DE0A544-6D3A-5680-BF2C-F0FFEEC32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60F20A1-3829-957C-1CB0-9988E1D9E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815B340-6DEF-DB90-9778-E97C1079CD2D}"/>
              </a:ext>
            </a:extLst>
          </p:cNvPr>
          <p:cNvSpPr txBox="1"/>
          <p:nvPr/>
        </p:nvSpPr>
        <p:spPr>
          <a:xfrm>
            <a:off x="909104" y="6648863"/>
            <a:ext cx="6000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38368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3196206" y="2951946"/>
            <a:ext cx="5276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MEJORA DE LA EFICIENCIA ENERGÉTICA DE VIVIENDAS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6A5C14-F31A-4B72-BCDE-A6A0489CC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DE0A544-6D3A-5680-BF2C-F0FFEEC32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60F20A1-3829-957C-1CB0-9988E1D9E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6A5C14-F31A-4B72-BCDE-A6A0489CC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DE0A544-6D3A-5680-BF2C-F0FFEEC32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60F20A1-3829-957C-1CB0-9988E1D9E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815B340-6DEF-DB90-9778-E97C1079CD2D}"/>
              </a:ext>
            </a:extLst>
          </p:cNvPr>
          <p:cNvSpPr txBox="1"/>
          <p:nvPr/>
        </p:nvSpPr>
        <p:spPr>
          <a:xfrm>
            <a:off x="909104" y="6648863"/>
            <a:ext cx="6000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DE LA EFICIENCIA ENERGÉTICA DE VIVIENDAS</a:t>
            </a:r>
          </a:p>
        </p:txBody>
      </p:sp>
    </p:spTree>
    <p:extLst>
      <p:ext uri="{BB962C8B-B14F-4D97-AF65-F5344CB8AC3E}">
        <p14:creationId xmlns:p14="http://schemas.microsoft.com/office/powerpoint/2010/main" val="1963669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408134"/>
            <a:ext cx="97396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Serán actuaciones subvencionables por este programa aquellas que se realicen en viviendas y en las que se consiga una reducción de la demanda energética anual global de calefacción y refrigeración del al menos el 7 % o una reducción del consumo de energía primaria no renovable de al menos un 30 %.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También se considerarán subvencionables las actuaciones de modificación o sustitución de elementos constructivos de la envolvente térmica para adecuar sus características a los valores límite de transmitancia térmica y de permeabilidad al aire, cuando proceda, establecidos en las tablas 3.1.1.a–HE1 y 3.1.3.a–HE1, del Documento Básico DB HE de Ahorro de energía del Código Técnico de la Edificación.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6A5C14-F31A-4B72-BCDE-A6A0489CC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DE0A544-6D3A-5680-BF2C-F0FFEEC32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60F20A1-3829-957C-1CB0-9988E1D9E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58C76ED-D25E-E2F5-9BEE-A4BE315F4418}"/>
              </a:ext>
            </a:extLst>
          </p:cNvPr>
          <p:cNvSpPr txBox="1"/>
          <p:nvPr/>
        </p:nvSpPr>
        <p:spPr>
          <a:xfrm>
            <a:off x="909104" y="6648863"/>
            <a:ext cx="6000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DE LA EFICIENCIA ENERGÉTICA DE VIVIENDAS</a:t>
            </a:r>
          </a:p>
        </p:txBody>
      </p:sp>
    </p:spTree>
    <p:extLst>
      <p:ext uri="{BB962C8B-B14F-4D97-AF65-F5344CB8AC3E}">
        <p14:creationId xmlns:p14="http://schemas.microsoft.com/office/powerpoint/2010/main" val="3262302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B4855E9-2EA8-65AE-24C4-D78AA0A84DC4}"/>
              </a:ext>
            </a:extLst>
          </p:cNvPr>
          <p:cNvGrpSpPr/>
          <p:nvPr/>
        </p:nvGrpSpPr>
        <p:grpSpPr>
          <a:xfrm>
            <a:off x="909104" y="1715911"/>
            <a:ext cx="9670525" cy="516611"/>
            <a:chOff x="909104" y="1715911"/>
            <a:chExt cx="9670525" cy="516611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79DBF809-7A31-6150-D2CA-ADFE32FA1D7C}"/>
                </a:ext>
              </a:extLst>
            </p:cNvPr>
            <p:cNvSpPr/>
            <p:nvPr/>
          </p:nvSpPr>
          <p:spPr>
            <a:xfrm>
              <a:off x="2398726" y="1715911"/>
              <a:ext cx="8180903" cy="2667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624BDF2B-0867-1210-685E-E5B77E7E826B}"/>
                </a:ext>
              </a:extLst>
            </p:cNvPr>
            <p:cNvSpPr/>
            <p:nvPr/>
          </p:nvSpPr>
          <p:spPr>
            <a:xfrm>
              <a:off x="909104" y="1965822"/>
              <a:ext cx="9031850" cy="2667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408134"/>
            <a:ext cx="97396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Serán actuaciones subvencionables por este programa aquellas que se realicen en viviendas y en las que se consiga una reducción de la demanda energética anual global de calefacción y refrigeración del al menos el 7 % o una reducción del consumo de energía primaria no renovable de al menos un 30 %.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También se considerarán subvencionables las actuaciones de modificación o sustitución de elementos constructivos de la envolvente térmica para adecuar sus características a los valores límite de transmitancia térmica y de permeabilidad al aire, cuando proceda, establecidos en las tablas 3.1.1.a–HE1 y 3.1.3.a–HE1, del Documento Básico DB HE de Ahorro de energía del Código Técnico de la Edificación.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6A5C14-F31A-4B72-BCDE-A6A0489CC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DE0A544-6D3A-5680-BF2C-F0FFEEC32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60F20A1-3829-957C-1CB0-9988E1D9E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58C76ED-D25E-E2F5-9BEE-A4BE315F4418}"/>
              </a:ext>
            </a:extLst>
          </p:cNvPr>
          <p:cNvSpPr txBox="1"/>
          <p:nvPr/>
        </p:nvSpPr>
        <p:spPr>
          <a:xfrm>
            <a:off x="909104" y="6648863"/>
            <a:ext cx="6000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DE LA EFICIENCIA ENERGÉTICA DE VIVIENDAS</a:t>
            </a:r>
          </a:p>
        </p:txBody>
      </p:sp>
    </p:spTree>
    <p:extLst>
      <p:ext uri="{BB962C8B-B14F-4D97-AF65-F5344CB8AC3E}">
        <p14:creationId xmlns:p14="http://schemas.microsoft.com/office/powerpoint/2010/main" val="1734547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EDE85CA-FF15-AABD-85AE-845C4B43AD09}"/>
              </a:ext>
            </a:extLst>
          </p:cNvPr>
          <p:cNvSpPr/>
          <p:nvPr/>
        </p:nvSpPr>
        <p:spPr>
          <a:xfrm>
            <a:off x="840011" y="2323426"/>
            <a:ext cx="9739619" cy="13930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408134"/>
            <a:ext cx="97396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Serán actuaciones subvencionables por este programa aquellas que se realicen en viviendas y en las que se consiga una reducción de la demanda energética anual global de calefacción y refrigeración del al menos el 7 % o una reducción del consumo de energía primaria no renovable de al menos un 30 %.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También se considerarán subvencionables las actuaciones de modificación o sustitución de elementos constructivos de la envolvente térmica para adecuar sus características a los valores límite de transmitancia térmica y de permeabilidad al aire, cuando proceda, establecidos en las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tablas 3.1.1.a–HE1 y 3.1.3.a–HE1, del Documento Básico DB HE de Ahorro de energía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del Código Técnico de la Edificación.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6A5C14-F31A-4B72-BCDE-A6A0489CC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DE0A544-6D3A-5680-BF2C-F0FFEEC32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60F20A1-3829-957C-1CB0-9988E1D9E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58C76ED-D25E-E2F5-9BEE-A4BE315F4418}"/>
              </a:ext>
            </a:extLst>
          </p:cNvPr>
          <p:cNvSpPr txBox="1"/>
          <p:nvPr/>
        </p:nvSpPr>
        <p:spPr>
          <a:xfrm>
            <a:off x="909104" y="6648863"/>
            <a:ext cx="6000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DE LA EFICIENCIA ENERGÉTICA DE VIVIENDAS</a:t>
            </a:r>
          </a:p>
        </p:txBody>
      </p:sp>
    </p:spTree>
    <p:extLst>
      <p:ext uri="{BB962C8B-B14F-4D97-AF65-F5344CB8AC3E}">
        <p14:creationId xmlns:p14="http://schemas.microsoft.com/office/powerpoint/2010/main" val="769342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EDE85CA-FF15-AABD-85AE-845C4B43AD09}"/>
              </a:ext>
            </a:extLst>
          </p:cNvPr>
          <p:cNvSpPr/>
          <p:nvPr/>
        </p:nvSpPr>
        <p:spPr>
          <a:xfrm>
            <a:off x="840011" y="1366045"/>
            <a:ext cx="9739619" cy="13930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408134"/>
            <a:ext cx="9739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También se considerarán subvencionables las actuaciones de modificación o sustitución de elementos constructivos de la envolvente térmica para adecuar sus características a los valores límite de transmitancia térmica y de permeabilidad al aire, cuando proceda, establecidos en las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tablas 3.1.1.a–HE1 y 3.1.3.a–HE1, del Documento Básico DB HE de Ahorro de energía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del Código Técnico de la Edificación.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6A5C14-F31A-4B72-BCDE-A6A0489CC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DE0A544-6D3A-5680-BF2C-F0FFEEC32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60F20A1-3829-957C-1CB0-9988E1D9E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58C76ED-D25E-E2F5-9BEE-A4BE315F4418}"/>
              </a:ext>
            </a:extLst>
          </p:cNvPr>
          <p:cNvSpPr txBox="1"/>
          <p:nvPr/>
        </p:nvSpPr>
        <p:spPr>
          <a:xfrm>
            <a:off x="909104" y="6648863"/>
            <a:ext cx="6000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DE LA EFICIENCIA ENERGÉTICA DE VIVIENDAS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8CEFDD-8F5A-DAAC-C88A-25594317B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21" y="2877832"/>
            <a:ext cx="5309303" cy="259771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228119D-D42F-EFCC-1F73-F8CB509D1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61" y="2857791"/>
            <a:ext cx="5081458" cy="155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15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772C0D5F-772A-1162-1D69-F6CBA155F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385712-FCC6-3E63-F7D1-A10801D46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94" y="1454442"/>
            <a:ext cx="2960202" cy="4189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C107A1F-11E4-BCBF-2FAD-FECB8FE71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6768272-3B48-7E4E-445B-1845753BC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36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772C0D5F-772A-1162-1D69-F6CBA155F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385712-FCC6-3E63-F7D1-A10801D46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94" y="1454442"/>
            <a:ext cx="2960202" cy="4189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C107A1F-11E4-BCBF-2FAD-FECB8FE71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6768272-3B48-7E4E-445B-1845753BC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7BE6081-1D4B-61A3-8508-69291102A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839" y="1454442"/>
            <a:ext cx="6182888" cy="4036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641277D-DC11-7572-AD57-522B4400FD4F}"/>
              </a:ext>
            </a:extLst>
          </p:cNvPr>
          <p:cNvSpPr txBox="1"/>
          <p:nvPr/>
        </p:nvSpPr>
        <p:spPr>
          <a:xfrm>
            <a:off x="9358075" y="1159080"/>
            <a:ext cx="276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REAL DECRETO 390/2021</a:t>
            </a:r>
          </a:p>
        </p:txBody>
      </p:sp>
    </p:spTree>
    <p:extLst>
      <p:ext uri="{BB962C8B-B14F-4D97-AF65-F5344CB8AC3E}">
        <p14:creationId xmlns:p14="http://schemas.microsoft.com/office/powerpoint/2010/main" val="492426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772C0D5F-772A-1162-1D69-F6CBA155F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385712-FCC6-3E63-F7D1-A10801D46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94" y="1454442"/>
            <a:ext cx="2960202" cy="4189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C107A1F-11E4-BCBF-2FAD-FECB8FE71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6768272-3B48-7E4E-445B-1845753BC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7BE6081-1D4B-61A3-8508-69291102A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839" y="1454442"/>
            <a:ext cx="6182888" cy="4036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07B73E8-06C4-5BDA-EE31-4A56ABC7B1B0}"/>
              </a:ext>
            </a:extLst>
          </p:cNvPr>
          <p:cNvCxnSpPr/>
          <p:nvPr/>
        </p:nvCxnSpPr>
        <p:spPr>
          <a:xfrm>
            <a:off x="10316887" y="3310374"/>
            <a:ext cx="760317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DB50BC4-08A7-2BB4-6EA0-7B8820FD62FB}"/>
              </a:ext>
            </a:extLst>
          </p:cNvPr>
          <p:cNvCxnSpPr/>
          <p:nvPr/>
        </p:nvCxnSpPr>
        <p:spPr>
          <a:xfrm>
            <a:off x="5159829" y="3429000"/>
            <a:ext cx="2973454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B2C8563-64E3-E702-3CB6-15D4664E9079}"/>
              </a:ext>
            </a:extLst>
          </p:cNvPr>
          <p:cNvCxnSpPr>
            <a:cxnSpLocks/>
          </p:cNvCxnSpPr>
          <p:nvPr/>
        </p:nvCxnSpPr>
        <p:spPr>
          <a:xfrm>
            <a:off x="5318579" y="4159250"/>
            <a:ext cx="1171121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B830A64-9F61-693B-5AEB-CE9BED3AC6A2}"/>
              </a:ext>
            </a:extLst>
          </p:cNvPr>
          <p:cNvCxnSpPr>
            <a:cxnSpLocks/>
          </p:cNvCxnSpPr>
          <p:nvPr/>
        </p:nvCxnSpPr>
        <p:spPr>
          <a:xfrm>
            <a:off x="7706179" y="4279900"/>
            <a:ext cx="3371025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30F70ED-DCC3-C53C-F5BA-B1F46EE22C1F}"/>
              </a:ext>
            </a:extLst>
          </p:cNvPr>
          <p:cNvSpPr txBox="1"/>
          <p:nvPr/>
        </p:nvSpPr>
        <p:spPr>
          <a:xfrm>
            <a:off x="9358075" y="1159080"/>
            <a:ext cx="276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REAL DECRETO 390/2021</a:t>
            </a:r>
          </a:p>
        </p:txBody>
      </p:sp>
    </p:spTree>
    <p:extLst>
      <p:ext uri="{BB962C8B-B14F-4D97-AF65-F5344CB8AC3E}">
        <p14:creationId xmlns:p14="http://schemas.microsoft.com/office/powerpoint/2010/main" val="1338092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772C0D5F-772A-1162-1D69-F6CBA155F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385712-FCC6-3E63-F7D1-A10801D46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94" y="1454442"/>
            <a:ext cx="2960202" cy="4189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C107A1F-11E4-BCBF-2FAD-FECB8FE71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6768272-3B48-7E4E-445B-1845753BC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7BE6081-1D4B-61A3-8508-69291102A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839" y="1454442"/>
            <a:ext cx="6182888" cy="4036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07B73E8-06C4-5BDA-EE31-4A56ABC7B1B0}"/>
              </a:ext>
            </a:extLst>
          </p:cNvPr>
          <p:cNvCxnSpPr/>
          <p:nvPr/>
        </p:nvCxnSpPr>
        <p:spPr>
          <a:xfrm>
            <a:off x="10316887" y="3310374"/>
            <a:ext cx="760317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DB50BC4-08A7-2BB4-6EA0-7B8820FD62FB}"/>
              </a:ext>
            </a:extLst>
          </p:cNvPr>
          <p:cNvCxnSpPr/>
          <p:nvPr/>
        </p:nvCxnSpPr>
        <p:spPr>
          <a:xfrm>
            <a:off x="5159829" y="3429000"/>
            <a:ext cx="2973454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B2C8563-64E3-E702-3CB6-15D4664E9079}"/>
              </a:ext>
            </a:extLst>
          </p:cNvPr>
          <p:cNvCxnSpPr>
            <a:cxnSpLocks/>
          </p:cNvCxnSpPr>
          <p:nvPr/>
        </p:nvCxnSpPr>
        <p:spPr>
          <a:xfrm>
            <a:off x="5318579" y="4159250"/>
            <a:ext cx="1171121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B830A64-9F61-693B-5AEB-CE9BED3AC6A2}"/>
              </a:ext>
            </a:extLst>
          </p:cNvPr>
          <p:cNvCxnSpPr>
            <a:cxnSpLocks/>
          </p:cNvCxnSpPr>
          <p:nvPr/>
        </p:nvCxnSpPr>
        <p:spPr>
          <a:xfrm>
            <a:off x="7706179" y="4279900"/>
            <a:ext cx="3371025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3FFE9B0-B145-BF56-F4BF-3608A0D70E3D}"/>
              </a:ext>
            </a:extLst>
          </p:cNvPr>
          <p:cNvSpPr txBox="1"/>
          <p:nvPr/>
        </p:nvSpPr>
        <p:spPr>
          <a:xfrm>
            <a:off x="9358075" y="1159080"/>
            <a:ext cx="276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REAL DECRETO 390/2021</a:t>
            </a:r>
          </a:p>
        </p:txBody>
      </p:sp>
    </p:spTree>
    <p:extLst>
      <p:ext uri="{BB962C8B-B14F-4D97-AF65-F5344CB8AC3E}">
        <p14:creationId xmlns:p14="http://schemas.microsoft.com/office/powerpoint/2010/main" val="340375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408134"/>
            <a:ext cx="9739619" cy="2977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subvencionables las actuaciones de mejora o rehabilitación de edificios de uso predominante residencial para vivienda siempre que se obtenga una reducción de al menos un 30% en el indicador de consumo de energía primaria no renovable, referida a la certificación energética.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Además de lo previsto en el punto 1, en edificios situados en las zonas climáticas C, D y E, según la clasificación climática del Código Técnico de la Edificación, deberá asimismo conseguirse una reducción de la demanda energética anual global de calefacción y refrigeración de la vivienda unifamiliar o del edificio, según corresponda, referida a la calificación energética, de al menos: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Zonas climáticas D y E: un 35%.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climática C: un 25%.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6A5C14-F31A-4B72-BCDE-A6A0489CC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DE0A544-6D3A-5680-BF2C-F0FFEEC32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60F20A1-3829-957C-1CB0-9988E1D9E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1DDC2EF-2CA1-D166-5689-A196F25BFED1}"/>
              </a:ext>
            </a:extLst>
          </p:cNvPr>
          <p:cNvSpPr txBox="1"/>
          <p:nvPr/>
        </p:nvSpPr>
        <p:spPr>
          <a:xfrm>
            <a:off x="909104" y="6648863"/>
            <a:ext cx="6000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107332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772C0D5F-772A-1162-1D69-F6CBA155F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C107A1F-11E4-BCBF-2FAD-FECB8FE71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6768272-3B48-7E4E-445B-1845753BC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B2C8563-64E3-E702-3CB6-15D4664E9079}"/>
              </a:ext>
            </a:extLst>
          </p:cNvPr>
          <p:cNvCxnSpPr>
            <a:cxnSpLocks/>
          </p:cNvCxnSpPr>
          <p:nvPr/>
        </p:nvCxnSpPr>
        <p:spPr>
          <a:xfrm>
            <a:off x="5318579" y="4159250"/>
            <a:ext cx="1171121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105CF0A-A591-8B21-7EE3-B591B78E7A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8" y="1413196"/>
            <a:ext cx="5808439" cy="4100075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FAEED123-62EC-F2C2-AD99-F1E17E7A5606}"/>
              </a:ext>
            </a:extLst>
          </p:cNvPr>
          <p:cNvGrpSpPr/>
          <p:nvPr/>
        </p:nvGrpSpPr>
        <p:grpSpPr>
          <a:xfrm>
            <a:off x="6938985" y="1408134"/>
            <a:ext cx="4538639" cy="2751116"/>
            <a:chOff x="5041839" y="1454442"/>
            <a:chExt cx="6182888" cy="4036052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6F19E62-4BF9-FD60-0BDA-D4D93312D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839" y="1454442"/>
              <a:ext cx="6182888" cy="40360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42DDD21A-53BF-FBDE-60E0-04BFAD80F88F}"/>
                </a:ext>
              </a:extLst>
            </p:cNvPr>
            <p:cNvCxnSpPr/>
            <p:nvPr/>
          </p:nvCxnSpPr>
          <p:spPr>
            <a:xfrm>
              <a:off x="10316887" y="3310374"/>
              <a:ext cx="760317" cy="0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87872BB7-ED06-15DA-AD6A-AD3F009EAF4D}"/>
                </a:ext>
              </a:extLst>
            </p:cNvPr>
            <p:cNvCxnSpPr/>
            <p:nvPr/>
          </p:nvCxnSpPr>
          <p:spPr>
            <a:xfrm>
              <a:off x="5159829" y="3429000"/>
              <a:ext cx="2973454" cy="0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808112D5-916C-994E-AC5A-2955CCC7C1D8}"/>
                </a:ext>
              </a:extLst>
            </p:cNvPr>
            <p:cNvCxnSpPr>
              <a:cxnSpLocks/>
            </p:cNvCxnSpPr>
            <p:nvPr/>
          </p:nvCxnSpPr>
          <p:spPr>
            <a:xfrm>
              <a:off x="5318579" y="4159250"/>
              <a:ext cx="1171121" cy="0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92520C74-53C8-F157-5105-7A5A7723FB9A}"/>
                </a:ext>
              </a:extLst>
            </p:cNvPr>
            <p:cNvCxnSpPr>
              <a:cxnSpLocks/>
            </p:cNvCxnSpPr>
            <p:nvPr/>
          </p:nvCxnSpPr>
          <p:spPr>
            <a:xfrm>
              <a:off x="7706179" y="4279900"/>
              <a:ext cx="3371025" cy="0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0637B3B-F04C-5CD3-C85B-DAFC74E39398}"/>
              </a:ext>
            </a:extLst>
          </p:cNvPr>
          <p:cNvSpPr txBox="1"/>
          <p:nvPr/>
        </p:nvSpPr>
        <p:spPr>
          <a:xfrm>
            <a:off x="9358075" y="1159080"/>
            <a:ext cx="276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REAL DECRETO 390/2021</a:t>
            </a:r>
          </a:p>
        </p:txBody>
      </p:sp>
    </p:spTree>
    <p:extLst>
      <p:ext uri="{BB962C8B-B14F-4D97-AF65-F5344CB8AC3E}">
        <p14:creationId xmlns:p14="http://schemas.microsoft.com/office/powerpoint/2010/main" val="2599221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772C0D5F-772A-1162-1D69-F6CBA155F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C107A1F-11E4-BCBF-2FAD-FECB8FE71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6768272-3B48-7E4E-445B-1845753BC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FAEED123-62EC-F2C2-AD99-F1E17E7A5606}"/>
              </a:ext>
            </a:extLst>
          </p:cNvPr>
          <p:cNvGrpSpPr/>
          <p:nvPr/>
        </p:nvGrpSpPr>
        <p:grpSpPr>
          <a:xfrm>
            <a:off x="6938985" y="1408134"/>
            <a:ext cx="4538639" cy="2751116"/>
            <a:chOff x="5041839" y="1454442"/>
            <a:chExt cx="6182888" cy="4036052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6F19E62-4BF9-FD60-0BDA-D4D93312D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839" y="1454442"/>
              <a:ext cx="6182888" cy="40360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42DDD21A-53BF-FBDE-60E0-04BFAD80F88F}"/>
                </a:ext>
              </a:extLst>
            </p:cNvPr>
            <p:cNvCxnSpPr/>
            <p:nvPr/>
          </p:nvCxnSpPr>
          <p:spPr>
            <a:xfrm>
              <a:off x="10316887" y="3310374"/>
              <a:ext cx="760317" cy="0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87872BB7-ED06-15DA-AD6A-AD3F009EAF4D}"/>
                </a:ext>
              </a:extLst>
            </p:cNvPr>
            <p:cNvCxnSpPr/>
            <p:nvPr/>
          </p:nvCxnSpPr>
          <p:spPr>
            <a:xfrm>
              <a:off x="5159829" y="3429000"/>
              <a:ext cx="2973454" cy="0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808112D5-916C-994E-AC5A-2955CCC7C1D8}"/>
                </a:ext>
              </a:extLst>
            </p:cNvPr>
            <p:cNvCxnSpPr>
              <a:cxnSpLocks/>
            </p:cNvCxnSpPr>
            <p:nvPr/>
          </p:nvCxnSpPr>
          <p:spPr>
            <a:xfrm>
              <a:off x="5318579" y="4159250"/>
              <a:ext cx="1171121" cy="0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92520C74-53C8-F157-5105-7A5A7723FB9A}"/>
                </a:ext>
              </a:extLst>
            </p:cNvPr>
            <p:cNvCxnSpPr>
              <a:cxnSpLocks/>
            </p:cNvCxnSpPr>
            <p:nvPr/>
          </p:nvCxnSpPr>
          <p:spPr>
            <a:xfrm>
              <a:off x="7706179" y="4279900"/>
              <a:ext cx="3371025" cy="0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8D25F37-13EB-8F72-448D-3FF82A51AF96}"/>
              </a:ext>
            </a:extLst>
          </p:cNvPr>
          <p:cNvSpPr txBox="1"/>
          <p:nvPr/>
        </p:nvSpPr>
        <p:spPr>
          <a:xfrm>
            <a:off x="9358075" y="1159080"/>
            <a:ext cx="276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REAL DECRETO 390/2021</a:t>
            </a:r>
          </a:p>
        </p:txBody>
      </p:sp>
    </p:spTree>
    <p:extLst>
      <p:ext uri="{BB962C8B-B14F-4D97-AF65-F5344CB8AC3E}">
        <p14:creationId xmlns:p14="http://schemas.microsoft.com/office/powerpoint/2010/main" val="5072913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C107A1F-11E4-BCBF-2FAD-FECB8FE71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6768272-3B48-7E4E-445B-1845753BC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FAEED123-62EC-F2C2-AD99-F1E17E7A5606}"/>
              </a:ext>
            </a:extLst>
          </p:cNvPr>
          <p:cNvGrpSpPr/>
          <p:nvPr/>
        </p:nvGrpSpPr>
        <p:grpSpPr>
          <a:xfrm>
            <a:off x="6938985" y="1408134"/>
            <a:ext cx="4538639" cy="2751116"/>
            <a:chOff x="5041839" y="1454442"/>
            <a:chExt cx="6182888" cy="4036052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6F19E62-4BF9-FD60-0BDA-D4D93312D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839" y="1454442"/>
              <a:ext cx="6182888" cy="40360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42DDD21A-53BF-FBDE-60E0-04BFAD80F88F}"/>
                </a:ext>
              </a:extLst>
            </p:cNvPr>
            <p:cNvCxnSpPr/>
            <p:nvPr/>
          </p:nvCxnSpPr>
          <p:spPr>
            <a:xfrm>
              <a:off x="10316887" y="3310374"/>
              <a:ext cx="760317" cy="0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87872BB7-ED06-15DA-AD6A-AD3F009EAF4D}"/>
                </a:ext>
              </a:extLst>
            </p:cNvPr>
            <p:cNvCxnSpPr/>
            <p:nvPr/>
          </p:nvCxnSpPr>
          <p:spPr>
            <a:xfrm>
              <a:off x="5159829" y="3429000"/>
              <a:ext cx="2973454" cy="0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808112D5-916C-994E-AC5A-2955CCC7C1D8}"/>
                </a:ext>
              </a:extLst>
            </p:cNvPr>
            <p:cNvCxnSpPr>
              <a:cxnSpLocks/>
            </p:cNvCxnSpPr>
            <p:nvPr/>
          </p:nvCxnSpPr>
          <p:spPr>
            <a:xfrm>
              <a:off x="5318579" y="4159250"/>
              <a:ext cx="1171121" cy="0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92520C74-53C8-F157-5105-7A5A7723FB9A}"/>
                </a:ext>
              </a:extLst>
            </p:cNvPr>
            <p:cNvCxnSpPr>
              <a:cxnSpLocks/>
            </p:cNvCxnSpPr>
            <p:nvPr/>
          </p:nvCxnSpPr>
          <p:spPr>
            <a:xfrm>
              <a:off x="7706179" y="4279900"/>
              <a:ext cx="3371025" cy="0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403586BD-DF85-2C4B-6341-868B054DB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3" y="1432359"/>
            <a:ext cx="6182938" cy="43252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72C0D5F-772A-1162-1D69-F6CBA155F6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0919D40-0D99-6B6F-F96F-BA2D4B38E9F7}"/>
              </a:ext>
            </a:extLst>
          </p:cNvPr>
          <p:cNvSpPr/>
          <p:nvPr/>
        </p:nvSpPr>
        <p:spPr>
          <a:xfrm>
            <a:off x="3552825" y="1408134"/>
            <a:ext cx="180975" cy="4163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67BF2A2-9811-2792-10B7-951B96B6FEBF}"/>
              </a:ext>
            </a:extLst>
          </p:cNvPr>
          <p:cNvSpPr txBox="1"/>
          <p:nvPr/>
        </p:nvSpPr>
        <p:spPr>
          <a:xfrm>
            <a:off x="9358075" y="1159080"/>
            <a:ext cx="276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REAL DECRETO 390/2021</a:t>
            </a:r>
          </a:p>
        </p:txBody>
      </p:sp>
    </p:spTree>
    <p:extLst>
      <p:ext uri="{BB962C8B-B14F-4D97-AF65-F5344CB8AC3E}">
        <p14:creationId xmlns:p14="http://schemas.microsoft.com/office/powerpoint/2010/main" val="35611229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2" y="1100357"/>
            <a:ext cx="393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DOCUMENTACIÓN TÉCNICA A APORTAR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C107A1F-11E4-BCBF-2FAD-FECB8FE71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6768272-3B48-7E4E-445B-1845753BC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72C0D5F-772A-1162-1D69-F6CBA155F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0919D40-0D99-6B6F-F96F-BA2D4B38E9F7}"/>
              </a:ext>
            </a:extLst>
          </p:cNvPr>
          <p:cNvSpPr/>
          <p:nvPr/>
        </p:nvSpPr>
        <p:spPr>
          <a:xfrm>
            <a:off x="3552825" y="1408134"/>
            <a:ext cx="180975" cy="4163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2107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2" y="1100357"/>
            <a:ext cx="393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DOCUMENTACIÓN TÉCNICA A APORTAR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C107A1F-11E4-BCBF-2FAD-FECB8FE71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6768272-3B48-7E4E-445B-1845753BC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72C0D5F-772A-1162-1D69-F6CBA155F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0919D40-0D99-6B6F-F96F-BA2D4B38E9F7}"/>
              </a:ext>
            </a:extLst>
          </p:cNvPr>
          <p:cNvSpPr/>
          <p:nvPr/>
        </p:nvSpPr>
        <p:spPr>
          <a:xfrm>
            <a:off x="3552825" y="1408134"/>
            <a:ext cx="180975" cy="4163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AFDF5A-8907-E148-85B4-0421CC358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1460851"/>
            <a:ext cx="9020175" cy="398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33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2" y="1100357"/>
            <a:ext cx="393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DOCUMENTACIÓN TÉCNICA A APORTAR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C107A1F-11E4-BCBF-2FAD-FECB8FE71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6768272-3B48-7E4E-445B-1845753BC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72C0D5F-772A-1162-1D69-F6CBA155F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0919D40-0D99-6B6F-F96F-BA2D4B38E9F7}"/>
              </a:ext>
            </a:extLst>
          </p:cNvPr>
          <p:cNvSpPr/>
          <p:nvPr/>
        </p:nvSpPr>
        <p:spPr>
          <a:xfrm>
            <a:off x="3552825" y="1408134"/>
            <a:ext cx="180975" cy="4163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AFDF5A-8907-E148-85B4-0421CC358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1460851"/>
            <a:ext cx="9020175" cy="398948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6986C2C-CD47-133D-008A-6B9CD08EC55F}"/>
              </a:ext>
            </a:extLst>
          </p:cNvPr>
          <p:cNvSpPr/>
          <p:nvPr/>
        </p:nvSpPr>
        <p:spPr>
          <a:xfrm>
            <a:off x="3671888" y="3271838"/>
            <a:ext cx="5681662" cy="157162"/>
          </a:xfrm>
          <a:prstGeom prst="rect">
            <a:avLst/>
          </a:prstGeom>
          <a:solidFill>
            <a:schemeClr val="accent6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192C63A-1786-2053-05C0-1D13735C4D51}"/>
              </a:ext>
            </a:extLst>
          </p:cNvPr>
          <p:cNvSpPr/>
          <p:nvPr/>
        </p:nvSpPr>
        <p:spPr>
          <a:xfrm>
            <a:off x="3671888" y="3429000"/>
            <a:ext cx="5681662" cy="157162"/>
          </a:xfrm>
          <a:prstGeom prst="rect">
            <a:avLst/>
          </a:prstGeom>
          <a:solidFill>
            <a:schemeClr val="accent6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08210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2" y="1100357"/>
            <a:ext cx="393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DOCUMENTACIÓN TÉCNICA A APORTAR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C107A1F-11E4-BCBF-2FAD-FECB8FE71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6768272-3B48-7E4E-445B-1845753BC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72C0D5F-772A-1162-1D69-F6CBA155F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0919D40-0D99-6B6F-F96F-BA2D4B38E9F7}"/>
              </a:ext>
            </a:extLst>
          </p:cNvPr>
          <p:cNvSpPr/>
          <p:nvPr/>
        </p:nvSpPr>
        <p:spPr>
          <a:xfrm>
            <a:off x="3552825" y="1408134"/>
            <a:ext cx="180975" cy="4163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1053CD6-9D30-2705-A8A2-65297480FB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19" y="1767797"/>
            <a:ext cx="7522417" cy="368206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1141045-81A6-BE4C-6CDF-498F526725B2}"/>
              </a:ext>
            </a:extLst>
          </p:cNvPr>
          <p:cNvSpPr txBox="1"/>
          <p:nvPr/>
        </p:nvSpPr>
        <p:spPr>
          <a:xfrm>
            <a:off x="6668697" y="1453003"/>
            <a:ext cx="3932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LEY DE ORDENACIÓN DE LA EDIFICACIÓN</a:t>
            </a:r>
          </a:p>
        </p:txBody>
      </p:sp>
    </p:spTree>
    <p:extLst>
      <p:ext uri="{BB962C8B-B14F-4D97-AF65-F5344CB8AC3E}">
        <p14:creationId xmlns:p14="http://schemas.microsoft.com/office/powerpoint/2010/main" val="11458631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2" y="1100357"/>
            <a:ext cx="393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DOCUMENTACIÓN TÉCNICA A APORTAR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C107A1F-11E4-BCBF-2FAD-FECB8FE71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6768272-3B48-7E4E-445B-1845753BC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72C0D5F-772A-1162-1D69-F6CBA155F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0919D40-0D99-6B6F-F96F-BA2D4B38E9F7}"/>
              </a:ext>
            </a:extLst>
          </p:cNvPr>
          <p:cNvSpPr/>
          <p:nvPr/>
        </p:nvSpPr>
        <p:spPr>
          <a:xfrm>
            <a:off x="3552825" y="1408134"/>
            <a:ext cx="180975" cy="4163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1053CD6-9D30-2705-A8A2-65297480FB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19" y="1767797"/>
            <a:ext cx="7522417" cy="368206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1141045-81A6-BE4C-6CDF-498F526725B2}"/>
              </a:ext>
            </a:extLst>
          </p:cNvPr>
          <p:cNvSpPr txBox="1"/>
          <p:nvPr/>
        </p:nvSpPr>
        <p:spPr>
          <a:xfrm>
            <a:off x="6668697" y="1453003"/>
            <a:ext cx="3932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LEY DE ORDENACIÓN DE LA EDIFICACIÓN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3273999-7270-CE12-3639-88BA83FA10EA}"/>
              </a:ext>
            </a:extLst>
          </p:cNvPr>
          <p:cNvCxnSpPr/>
          <p:nvPr/>
        </p:nvCxnSpPr>
        <p:spPr>
          <a:xfrm>
            <a:off x="2258008" y="2220686"/>
            <a:ext cx="181947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9EA4BF8D-975A-22C5-BB6C-8A4F0ACD107D}"/>
              </a:ext>
            </a:extLst>
          </p:cNvPr>
          <p:cNvSpPr/>
          <p:nvPr/>
        </p:nvSpPr>
        <p:spPr>
          <a:xfrm>
            <a:off x="1453888" y="2946014"/>
            <a:ext cx="727531" cy="233265"/>
          </a:xfrm>
          <a:prstGeom prst="rightArrow">
            <a:avLst>
              <a:gd name="adj1" fmla="val 42001"/>
              <a:gd name="adj2" fmla="val 106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20364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2" y="1100357"/>
            <a:ext cx="393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DOCUMENTACIÓN TÉCNICA A APORTAR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C107A1F-11E4-BCBF-2FAD-FECB8FE71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6768272-3B48-7E4E-445B-1845753BC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72C0D5F-772A-1162-1D69-F6CBA155F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0919D40-0D99-6B6F-F96F-BA2D4B38E9F7}"/>
              </a:ext>
            </a:extLst>
          </p:cNvPr>
          <p:cNvSpPr/>
          <p:nvPr/>
        </p:nvSpPr>
        <p:spPr>
          <a:xfrm>
            <a:off x="3552825" y="1408134"/>
            <a:ext cx="180975" cy="4163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C18D36D-BFCB-589F-02DA-E67C13E08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04" y="1429572"/>
            <a:ext cx="7799194" cy="402029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C4715AA-A5AC-4D8E-14C3-D8C74905BF44}"/>
              </a:ext>
            </a:extLst>
          </p:cNvPr>
          <p:cNvSpPr txBox="1"/>
          <p:nvPr/>
        </p:nvSpPr>
        <p:spPr>
          <a:xfrm>
            <a:off x="7410483" y="5428428"/>
            <a:ext cx="2372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FUENTE: www.impermungi.com</a:t>
            </a:r>
          </a:p>
        </p:txBody>
      </p:sp>
    </p:spTree>
    <p:extLst>
      <p:ext uri="{BB962C8B-B14F-4D97-AF65-F5344CB8AC3E}">
        <p14:creationId xmlns:p14="http://schemas.microsoft.com/office/powerpoint/2010/main" val="650335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2" y="1100357"/>
            <a:ext cx="393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DOCUMENTACIÓN TÉCNICA A APORTAR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C107A1F-11E4-BCBF-2FAD-FECB8FE71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6768272-3B48-7E4E-445B-1845753BC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72C0D5F-772A-1162-1D69-F6CBA155F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0919D40-0D99-6B6F-F96F-BA2D4B38E9F7}"/>
              </a:ext>
            </a:extLst>
          </p:cNvPr>
          <p:cNvSpPr/>
          <p:nvPr/>
        </p:nvSpPr>
        <p:spPr>
          <a:xfrm>
            <a:off x="3552825" y="1408134"/>
            <a:ext cx="180975" cy="4163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93F0EFE-81FC-1FD2-223F-6649D617F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69" y="1554685"/>
            <a:ext cx="7993224" cy="38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D9EF6B24-4047-A63A-3A21-BF1A9CD9622C}"/>
              </a:ext>
            </a:extLst>
          </p:cNvPr>
          <p:cNvGrpSpPr/>
          <p:nvPr/>
        </p:nvGrpSpPr>
        <p:grpSpPr>
          <a:xfrm>
            <a:off x="917509" y="1716833"/>
            <a:ext cx="9662121" cy="507482"/>
            <a:chOff x="917509" y="1716833"/>
            <a:chExt cx="9662121" cy="50748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87EC826-A8CC-FC08-E500-6A7825304B82}"/>
                </a:ext>
              </a:extLst>
            </p:cNvPr>
            <p:cNvSpPr/>
            <p:nvPr/>
          </p:nvSpPr>
          <p:spPr>
            <a:xfrm>
              <a:off x="5887616" y="1716833"/>
              <a:ext cx="4692014" cy="25849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444A3FB-E2EF-FED9-E19C-0AD873A38D63}"/>
                </a:ext>
              </a:extLst>
            </p:cNvPr>
            <p:cNvSpPr/>
            <p:nvPr/>
          </p:nvSpPr>
          <p:spPr>
            <a:xfrm>
              <a:off x="917509" y="1975326"/>
              <a:ext cx="7302759" cy="248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408134"/>
            <a:ext cx="9739619" cy="2977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subvencionables las actuaciones de mejora o rehabilitación de edificios de uso predominante residencial para vivienda siempre que se obtenga una reducción de al menos un 30% en el indicador de consumo de energía primaria no renovable, referida a la certificación energética.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Además de lo previsto en el punto 1, en edificios situados en las zonas climáticas C, D y E, según la clasificación climática del Código Técnico de la Edificación, deberá asimismo conseguirse una reducción de la demanda energética anual global de calefacción y refrigeración de la vivienda unifamiliar o del edificio, según corresponda, referida a la calificación energética, de al menos: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Zonas climáticas D y E: un 35%.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climática C: un 25%.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3414739-FF7F-7C18-E575-6F06DD4C0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6CF9F9-DCF9-2B29-EF93-5E733FBDB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7470307-B102-F1AA-8D5C-6F39B0F34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731DB0F-A8DC-52EE-CF7C-F5FCC832B287}"/>
              </a:ext>
            </a:extLst>
          </p:cNvPr>
          <p:cNvSpPr txBox="1"/>
          <p:nvPr/>
        </p:nvSpPr>
        <p:spPr>
          <a:xfrm>
            <a:off x="909104" y="6648863"/>
            <a:ext cx="6000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25801024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2" y="1100357"/>
            <a:ext cx="393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DOCUMENTACIÓN TÉCNICA A APORTAR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C107A1F-11E4-BCBF-2FAD-FECB8FE71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6768272-3B48-7E4E-445B-1845753BC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72C0D5F-772A-1162-1D69-F6CBA155F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0919D40-0D99-6B6F-F96F-BA2D4B38E9F7}"/>
              </a:ext>
            </a:extLst>
          </p:cNvPr>
          <p:cNvSpPr/>
          <p:nvPr/>
        </p:nvSpPr>
        <p:spPr>
          <a:xfrm>
            <a:off x="3552825" y="1408134"/>
            <a:ext cx="180975" cy="4163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93F0EFE-81FC-1FD2-223F-6649D617F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69" y="1554685"/>
            <a:ext cx="7993224" cy="3813281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37D3AAA-9C85-A953-1801-C1A87606ED1F}"/>
              </a:ext>
            </a:extLst>
          </p:cNvPr>
          <p:cNvCxnSpPr>
            <a:cxnSpLocks/>
          </p:cNvCxnSpPr>
          <p:nvPr/>
        </p:nvCxnSpPr>
        <p:spPr>
          <a:xfrm>
            <a:off x="2388637" y="1800808"/>
            <a:ext cx="6774024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751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444A3FB-E2EF-FED9-E19C-0AD873A38D63}"/>
              </a:ext>
            </a:extLst>
          </p:cNvPr>
          <p:cNvSpPr/>
          <p:nvPr/>
        </p:nvSpPr>
        <p:spPr>
          <a:xfrm>
            <a:off x="4882393" y="1975326"/>
            <a:ext cx="3337875" cy="2489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408134"/>
            <a:ext cx="9739619" cy="2977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subvencionables las actuaciones de mejora o rehabilitación de edificios de uso predominante residencial para vivienda siempre que se obtenga una reducción de al menos un 30% en el indicador de consumo de energía primaria no renovable, referida a la certificación energética.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Además de lo previsto en el punto 1, en edificios situados en las zonas climáticas C, D y E, según la clasificación climática del Código Técnico de la Edificación, deberá asimismo conseguirse una reducción de la demanda energética anual global de calefacción y refrigeración de la vivienda unifamiliar o del edificio, según corresponda, referida a la calificación energética, de al menos: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Zonas climáticas D y E: un 35%.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climática C: un 25%.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3414739-FF7F-7C18-E575-6F06DD4C0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6CF9F9-DCF9-2B29-EF93-5E733FBDB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7470307-B102-F1AA-8D5C-6F39B0F34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731DB0F-A8DC-52EE-CF7C-F5FCC832B287}"/>
              </a:ext>
            </a:extLst>
          </p:cNvPr>
          <p:cNvSpPr txBox="1"/>
          <p:nvPr/>
        </p:nvSpPr>
        <p:spPr>
          <a:xfrm>
            <a:off x="909104" y="6648863"/>
            <a:ext cx="6000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942260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444A3FB-E2EF-FED9-E19C-0AD873A38D63}"/>
              </a:ext>
            </a:extLst>
          </p:cNvPr>
          <p:cNvSpPr/>
          <p:nvPr/>
        </p:nvSpPr>
        <p:spPr>
          <a:xfrm>
            <a:off x="4882393" y="1975326"/>
            <a:ext cx="3337875" cy="2489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408134"/>
            <a:ext cx="9739619" cy="2977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subvencionables las actuaciones de mejora o rehabilitación de edificios de uso predominante residencial para vivienda siempre que se obtenga una reducción de al menos un 30% en el indicador de consumo de energía primaria no renovable, referida a la certificación energética.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Además de lo previsto en el punto 1, en edificios situados en las zonas climáticas C, D y E, según la clasificación climática del Código Técnico de la Edificación, deberá asimismo conseguirse una reducción de la demanda energética anual global de calefacción y refrigeración de la vivienda unifamiliar o del edificio, según corresponda, referida a la calificación energética, de al menos: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Zonas climáticas D y E: un 35%.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climática C: un 25%.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3414739-FF7F-7C18-E575-6F06DD4C0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6CF9F9-DCF9-2B29-EF93-5E733FBDB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7470307-B102-F1AA-8D5C-6F39B0F34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731DB0F-A8DC-52EE-CF7C-F5FCC832B287}"/>
              </a:ext>
            </a:extLst>
          </p:cNvPr>
          <p:cNvSpPr txBox="1"/>
          <p:nvPr/>
        </p:nvSpPr>
        <p:spPr>
          <a:xfrm>
            <a:off x="909104" y="6648863"/>
            <a:ext cx="6000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D0377FB-E811-8C7B-24CF-893CE5C24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858" y="4446294"/>
            <a:ext cx="1706974" cy="95590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F1CF096-58F5-1CDB-3F45-E3AD7AD2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747" y="3708626"/>
            <a:ext cx="955905" cy="95590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E28CBE7-A22F-9DD2-020C-18BF93DE6D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72" y="4028878"/>
            <a:ext cx="955905" cy="95793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03F0185-FD60-2200-26F9-3E977280A6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31" y="3788543"/>
            <a:ext cx="934663" cy="9346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9CD8BC2-BD01-6398-F88A-E97D1891C5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61" y="3866368"/>
            <a:ext cx="934663" cy="106551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B323EA8-E9EB-4D67-16E7-A69C8EDDC6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478" y="4330637"/>
            <a:ext cx="955906" cy="95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01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D9EF6B24-4047-A63A-3A21-BF1A9CD9622C}"/>
              </a:ext>
            </a:extLst>
          </p:cNvPr>
          <p:cNvGrpSpPr/>
          <p:nvPr/>
        </p:nvGrpSpPr>
        <p:grpSpPr>
          <a:xfrm>
            <a:off x="917509" y="1716833"/>
            <a:ext cx="9662121" cy="507482"/>
            <a:chOff x="917509" y="1716833"/>
            <a:chExt cx="9662121" cy="50748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87EC826-A8CC-FC08-E500-6A7825304B82}"/>
                </a:ext>
              </a:extLst>
            </p:cNvPr>
            <p:cNvSpPr/>
            <p:nvPr/>
          </p:nvSpPr>
          <p:spPr>
            <a:xfrm>
              <a:off x="5887616" y="1716833"/>
              <a:ext cx="4692014" cy="25849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444A3FB-E2EF-FED9-E19C-0AD873A38D63}"/>
                </a:ext>
              </a:extLst>
            </p:cNvPr>
            <p:cNvSpPr/>
            <p:nvPr/>
          </p:nvSpPr>
          <p:spPr>
            <a:xfrm>
              <a:off x="917509" y="1975326"/>
              <a:ext cx="7302759" cy="248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408134"/>
            <a:ext cx="9739619" cy="113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subvencionables las actuaciones de mejora o rehabilitación de edificios de uso predominante residencial para vivienda siempre que se obtenga una reducción de al menos un 30% en el indicador de consumo de energía primaria no renovable, referida a la certificación energética.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02C8F6-587A-A8CA-0F68-92F0063E8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5BA9A1E-77C7-F37F-3D7B-1614EBF86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0B42A15-BCA9-517A-4896-DA9BCD03B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E9ADDE0-4019-11F2-7554-01544868ADAE}"/>
              </a:ext>
            </a:extLst>
          </p:cNvPr>
          <p:cNvSpPr txBox="1"/>
          <p:nvPr/>
        </p:nvSpPr>
        <p:spPr>
          <a:xfrm>
            <a:off x="840011" y="2425592"/>
            <a:ext cx="971243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El análisis del edificio existente marcará las líneas a seguir como estrategia para cumplir los objetivos para poder optar a las ayudas. Algunas pueden ser muy evidentes, pero siempre será necesario cuantificar el consumo previo a las mejoras propuesta para poder justificar la reducción del 30% de consumo de energía primaria no renovable.</a:t>
            </a:r>
          </a:p>
          <a:p>
            <a:pPr algn="just"/>
            <a:endParaRPr lang="es-E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El conocimiento del comportamiento energético del edificio permitirá conocer dónde existe más margen de mejora: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A0D45CC-5442-F828-D1B8-CAFD3E7A7E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51" y="3407450"/>
            <a:ext cx="2486066" cy="203006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B4BFB2E-C014-671E-2E3D-49EC0BFD9A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17" y="3419780"/>
            <a:ext cx="2486783" cy="202788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309CA04-8057-0150-CA24-47BA3C0B0AE9}"/>
              </a:ext>
            </a:extLst>
          </p:cNvPr>
          <p:cNvSpPr txBox="1"/>
          <p:nvPr/>
        </p:nvSpPr>
        <p:spPr>
          <a:xfrm>
            <a:off x="3566161" y="5377120"/>
            <a:ext cx="930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EDIFICIO 1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0ED5410-8185-330D-5612-45D3F82FF915}"/>
              </a:ext>
            </a:extLst>
          </p:cNvPr>
          <p:cNvSpPr txBox="1"/>
          <p:nvPr/>
        </p:nvSpPr>
        <p:spPr>
          <a:xfrm>
            <a:off x="6876051" y="5377120"/>
            <a:ext cx="930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EDIFICIO 2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326655F-EC90-E851-F34D-12B5EA4883D0}"/>
              </a:ext>
            </a:extLst>
          </p:cNvPr>
          <p:cNvSpPr txBox="1"/>
          <p:nvPr/>
        </p:nvSpPr>
        <p:spPr>
          <a:xfrm>
            <a:off x="909104" y="6648863"/>
            <a:ext cx="3064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77779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D9EF6B24-4047-A63A-3A21-BF1A9CD9622C}"/>
              </a:ext>
            </a:extLst>
          </p:cNvPr>
          <p:cNvGrpSpPr/>
          <p:nvPr/>
        </p:nvGrpSpPr>
        <p:grpSpPr>
          <a:xfrm>
            <a:off x="917509" y="1716833"/>
            <a:ext cx="9662121" cy="507482"/>
            <a:chOff x="917509" y="1716833"/>
            <a:chExt cx="9662121" cy="50748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87EC826-A8CC-FC08-E500-6A7825304B82}"/>
                </a:ext>
              </a:extLst>
            </p:cNvPr>
            <p:cNvSpPr/>
            <p:nvPr/>
          </p:nvSpPr>
          <p:spPr>
            <a:xfrm>
              <a:off x="5887616" y="1716833"/>
              <a:ext cx="4692014" cy="25849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444A3FB-E2EF-FED9-E19C-0AD873A38D63}"/>
                </a:ext>
              </a:extLst>
            </p:cNvPr>
            <p:cNvSpPr/>
            <p:nvPr/>
          </p:nvSpPr>
          <p:spPr>
            <a:xfrm>
              <a:off x="917509" y="1975326"/>
              <a:ext cx="7302759" cy="248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32910614-A47A-E2B2-FA31-B516EDBD8D32}"/>
              </a:ext>
            </a:extLst>
          </p:cNvPr>
          <p:cNvSpPr txBox="1"/>
          <p:nvPr/>
        </p:nvSpPr>
        <p:spPr>
          <a:xfrm>
            <a:off x="268448" y="234892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informativa sobre ayudas a la rehabilitación en el marco del Plan de Recuperación, Transformación y Resiliencia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84DDBA-2EEF-45C1-0B4C-5B53B5A7B756}"/>
              </a:ext>
            </a:extLst>
          </p:cNvPr>
          <p:cNvSpPr txBox="1"/>
          <p:nvPr/>
        </p:nvSpPr>
        <p:spPr>
          <a:xfrm>
            <a:off x="840011" y="1408134"/>
            <a:ext cx="9739619" cy="113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subvencionables las actuaciones de mejora o rehabilitación de edificios de uso predominante residencial para vivienda siempre que se obtenga una reducción de al menos un 30% en el indicador de consumo de energía primaria no renovable, referida a la certificación energética.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600" dirty="0">
                <a:solidFill>
                  <a:srgbClr val="01010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36C2B-C85B-224C-D1DC-6AF2CD1C7C06}"/>
              </a:ext>
            </a:extLst>
          </p:cNvPr>
          <p:cNvSpPr txBox="1"/>
          <p:nvPr/>
        </p:nvSpPr>
        <p:spPr>
          <a:xfrm>
            <a:off x="840011" y="1100357"/>
            <a:ext cx="1083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PRÁCTICAS SOBRE LOS REQUISITOS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02C8F6-587A-A8CA-0F68-92F0063E8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" y="565295"/>
            <a:ext cx="393542" cy="2902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5BA9A1E-77C7-F37F-3D7B-1614EBF86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4" y="542669"/>
            <a:ext cx="801381" cy="3128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0B42A15-BCA9-517A-4896-DA9BCD03B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050"/>
            <a:ext cx="12192000" cy="140788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FFE10E-BDF7-4E53-D78D-EBF349BF6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9" y="3352148"/>
            <a:ext cx="9653711" cy="203605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89045CB-F13C-BDD2-2072-21FE17A0A890}"/>
              </a:ext>
            </a:extLst>
          </p:cNvPr>
          <p:cNvSpPr txBox="1"/>
          <p:nvPr/>
        </p:nvSpPr>
        <p:spPr>
          <a:xfrm>
            <a:off x="840011" y="2425592"/>
            <a:ext cx="971243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El análisis del edificio existente marcará las líneas a seguir como estrategia para cumplir los objetivos para poder optar a las ayudas. Algunas pueden ser muy evidentes, pero siempre será necesario cuantificar el consumo previo a las mejoras propuesta para poder justificar la reducción del 30% de consumo de energía primaria no renovable.</a:t>
            </a:r>
          </a:p>
          <a:p>
            <a:pPr algn="just"/>
            <a:endParaRPr lang="es-E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El conocimiento del comportamiento energético del edificio permitirá conocer dónde existe más margen de mejora: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DD5A1A0-E13E-70F5-64AF-39C5F6200B6E}"/>
              </a:ext>
            </a:extLst>
          </p:cNvPr>
          <p:cNvSpPr txBox="1"/>
          <p:nvPr/>
        </p:nvSpPr>
        <p:spPr>
          <a:xfrm>
            <a:off x="909104" y="6648863"/>
            <a:ext cx="3064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REHABILITACIÓN A NIVEL DE EDIFICIO</a:t>
            </a:r>
          </a:p>
        </p:txBody>
      </p:sp>
    </p:spTree>
    <p:extLst>
      <p:ext uri="{BB962C8B-B14F-4D97-AF65-F5344CB8AC3E}">
        <p14:creationId xmlns:p14="http://schemas.microsoft.com/office/powerpoint/2010/main" val="18275762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4942</Words>
  <Application>Microsoft Office PowerPoint</Application>
  <PresentationFormat>Panorámica</PresentationFormat>
  <Paragraphs>331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Gutiérrez</dc:creator>
  <cp:lastModifiedBy>Fernando Gutiérrez</cp:lastModifiedBy>
  <cp:revision>15</cp:revision>
  <dcterms:created xsi:type="dcterms:W3CDTF">2022-06-24T11:02:04Z</dcterms:created>
  <dcterms:modified xsi:type="dcterms:W3CDTF">2022-06-29T09:41:58Z</dcterms:modified>
</cp:coreProperties>
</file>